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72" r:id="rId4"/>
    <p:sldId id="334" r:id="rId5"/>
    <p:sldId id="274" r:id="rId6"/>
    <p:sldId id="333" r:id="rId7"/>
    <p:sldId id="338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260" r:id="rId19"/>
    <p:sldId id="345" r:id="rId20"/>
    <p:sldId id="273" r:id="rId21"/>
    <p:sldId id="276" r:id="rId22"/>
    <p:sldId id="277" r:id="rId23"/>
    <p:sldId id="457" r:id="rId24"/>
    <p:sldId id="465" r:id="rId25"/>
    <p:sldId id="466" r:id="rId26"/>
    <p:sldId id="458" r:id="rId27"/>
    <p:sldId id="267" r:id="rId28"/>
    <p:sldId id="467" r:id="rId29"/>
    <p:sldId id="287" r:id="rId30"/>
    <p:sldId id="262" r:id="rId31"/>
    <p:sldId id="280" r:id="rId32"/>
    <p:sldId id="469" r:id="rId33"/>
    <p:sldId id="470" r:id="rId34"/>
    <p:sldId id="265" r:id="rId35"/>
    <p:sldId id="281" r:id="rId36"/>
    <p:sldId id="471" r:id="rId37"/>
    <p:sldId id="472" r:id="rId38"/>
    <p:sldId id="473" r:id="rId39"/>
    <p:sldId id="474" r:id="rId40"/>
    <p:sldId id="256" r:id="rId41"/>
    <p:sldId id="476" r:id="rId42"/>
    <p:sldId id="283" r:id="rId43"/>
    <p:sldId id="284" r:id="rId44"/>
    <p:sldId id="477" r:id="rId45"/>
    <p:sldId id="289" r:id="rId46"/>
    <p:sldId id="288" r:id="rId47"/>
    <p:sldId id="291" r:id="rId48"/>
    <p:sldId id="290" r:id="rId49"/>
    <p:sldId id="294" r:id="rId50"/>
    <p:sldId id="292" r:id="rId51"/>
    <p:sldId id="29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1A22-C498-43B6-BF45-19E2057DF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BFB61-45F4-4EF7-9DC0-2ED2DE912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56C90-7639-4287-A5A6-E10AA68B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2F8D-3932-4B49-A3FA-8B831B7A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A4A07-6EEF-4A6D-84A3-5F8940163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03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03D4-F2BA-4959-A949-75EA3E7F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483BA-23BC-4B18-8B5B-A5060761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40AAA-1F5E-4EF1-B4B6-45942721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D4636-2E5C-40FF-8BD7-6339C110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DB76-CD22-4757-B11B-2C01131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1BF79A-6755-403D-A50F-2F4A63D71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E23CF-895C-452D-8ADC-EC800CD0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4FEB-62B8-45AE-B1A3-0C3D37D0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81A0-5C3F-4F28-B125-5F2B55C9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3D248-F00B-409B-BCDE-AC379942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36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597367"/>
            <a:ext cx="10515600" cy="1325563"/>
          </a:xfrm>
        </p:spPr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insert Chart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9787" y="1922464"/>
            <a:ext cx="10515601" cy="4007690"/>
          </a:xfrm>
        </p:spPr>
        <p:txBody>
          <a:bodyPr anchor="ctr" anchorCtr="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17388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3D94-7357-478E-BF92-104C7AFA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01FB9-9619-4ECE-B6BA-2C7FDF79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7B020-3D17-4EFD-93CB-B7D7065D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4C89-9A12-4E24-B63C-129DF948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1F6E-6479-4C38-86B9-3315AA6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3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655B-E398-4F93-A29D-1FBF599F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BE6D3-0CF4-4A80-BA38-16D8E77AD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4B2D-BB6D-4122-BC2F-F11A5B32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47058-0A74-4C23-AA74-08E64680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D93D1-2E65-4347-8518-8B6DD86A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AC71-B6E2-4358-AF77-C31C831A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3890-C937-4D50-8C65-04A2F2F7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DA16B-0B5E-472A-98D5-A6909B25D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84075-F03D-43CC-9073-84B17FEF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8BB31-A2F7-45BE-B5C0-A2D6BC17B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77494-6ED7-4451-96F2-E1AAB382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1328-AC6A-46AC-B378-9C93F9BF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BC575-47B3-407F-9C64-A8161FF9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57A88-6AE7-441B-B9E0-D3CCFF5C2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EACE3-D7F5-4B1C-82EB-7C2D5A49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B23F5-8232-4560-B511-4214BB90C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A65F6-E3B8-4364-A321-54EEEA671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D95495-A854-4BF2-89DC-5AE57EF7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2C3FA-553A-4B79-A1E9-243740DE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C4B5-A171-41BE-85DF-C79E95AE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9AAA9-20DC-4E00-B2E1-3C4C99A5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5CBA0-6E90-4533-8FA8-61AE8ACE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CB744-D037-4715-AFBD-7E45F3E7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8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21D8D-DD41-4DE1-B2A0-E2B83451C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576FB-1EB0-4AE4-8676-A5E07818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66DCE-E96F-4D2E-BAD8-9BBF82FC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5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2206-1AA3-491A-94EF-F9E7822C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7D09-717B-484C-8CD4-52EBD347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1E043-7D1E-42B6-A0B6-D549E1A54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680EE-E7B8-471C-987A-1A03BAC1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7017F-3640-41B2-92F1-DFEC4123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51098-4AD1-44F1-8C2E-D7635B46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0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2108-5169-4A76-8A3A-477898D8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84753-3B40-4EB5-93E3-051F75AF1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E8FFC-C0A3-4937-85B8-7D73490FE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7E859-49BC-437F-A2EF-A9A365BD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73EE5-550E-4C33-95D1-021D9108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31316-F0F7-48DA-866C-22BC320A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F70F6-49AD-4522-95BC-1D203B4B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86E7E-A7B8-4CAC-AA00-CC22342B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B9EAA-F6B2-490E-86B2-AA6D08E58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4E82D-42D9-40D2-AD8D-DAD6FB327F1C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EFC9B-AC5F-4A23-9A45-0A6BCE2AE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F60ED-0E32-4937-8515-68749AB1E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4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uthscsa.box.com/s/bq936da9strq5u8g42y8sc9ppj3mq1j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uthscsa.box.com/s/bq936da9strq5u8g42y8sc9ppj3mq1j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uthscsa.box.com/s/bq936da9strq5u8g42y8sc9ppj3mq1j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ngi.pub/snuclRNA-seq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3991-1E2B-475A-B4C4-BCF0D3DFC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3149"/>
            <a:ext cx="9144000" cy="2387600"/>
          </a:xfrm>
        </p:spPr>
        <p:txBody>
          <a:bodyPr/>
          <a:lstStyle/>
          <a:p>
            <a:r>
              <a:rPr lang="en-US" dirty="0"/>
              <a:t>Bioinformatics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ADC7-8173-4145-86A4-B323069B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2823"/>
            <a:ext cx="9144000" cy="2278645"/>
          </a:xfrm>
        </p:spPr>
        <p:txBody>
          <a:bodyPr>
            <a:normAutofit/>
          </a:bodyPr>
          <a:lstStyle/>
          <a:p>
            <a:r>
              <a:rPr lang="en-US" b="1" dirty="0"/>
              <a:t>Special Topic Workshop: “Single Cell RNA-Seq Analysis”</a:t>
            </a:r>
          </a:p>
          <a:p>
            <a:endParaRPr lang="en-US" dirty="0"/>
          </a:p>
          <a:p>
            <a:r>
              <a:rPr lang="en-US" dirty="0"/>
              <a:t>Module 1: Orientation and Review of R and RNA-Seq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D4CF1-4569-4335-95C9-EAFECBAFD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08"/>
          <a:stretch/>
        </p:blipFill>
        <p:spPr>
          <a:xfrm>
            <a:off x="3547363" y="503312"/>
            <a:ext cx="5097273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Integrate single cell data from multiple batches, studies, or modalities.</a:t>
            </a:r>
          </a:p>
        </p:txBody>
      </p:sp>
    </p:spTree>
    <p:extLst>
      <p:ext uri="{BB962C8B-B14F-4D97-AF65-F5344CB8AC3E}">
        <p14:creationId xmlns:p14="http://schemas.microsoft.com/office/powerpoint/2010/main" val="74417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Integrate single cell data from multiple batches, studies, or modalities.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Present the results of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analyses with publication-quality figures.</a:t>
            </a:r>
          </a:p>
        </p:txBody>
      </p:sp>
    </p:spTree>
    <p:extLst>
      <p:ext uri="{BB962C8B-B14F-4D97-AF65-F5344CB8AC3E}">
        <p14:creationId xmlns:p14="http://schemas.microsoft.com/office/powerpoint/2010/main" val="404298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Integrate single cell data from multiple batches, studies, or modalities.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Present the results of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analyses with publication-quality figures.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By the end, you will gain the skills and confidence to use </a:t>
            </a:r>
            <a:r>
              <a:rPr lang="en-US" b="1" dirty="0" err="1"/>
              <a:t>scRNA</a:t>
            </a:r>
            <a:r>
              <a:rPr lang="en-US" b="1" dirty="0"/>
              <a:t>-Seq analysis in your research.</a:t>
            </a:r>
          </a:p>
        </p:txBody>
      </p:sp>
    </p:spTree>
    <p:extLst>
      <p:ext uri="{BB962C8B-B14F-4D97-AF65-F5344CB8AC3E}">
        <p14:creationId xmlns:p14="http://schemas.microsoft.com/office/powerpoint/2010/main" val="489421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Respect the prerequisites.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7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Respect the prerequisites.</a:t>
            </a:r>
          </a:p>
          <a:p>
            <a:pPr lvl="1"/>
            <a:r>
              <a:rPr lang="en-US" dirty="0"/>
              <a:t>Basic familiarity with </a:t>
            </a:r>
            <a:r>
              <a:rPr lang="en-US" dirty="0" err="1"/>
              <a:t>readr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ggplot2, programming concepts (for-loops, if…else, etc), and DESeq2 is expected.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Respect the prerequisites.</a:t>
            </a:r>
          </a:p>
          <a:p>
            <a:pPr lvl="1"/>
            <a:r>
              <a:rPr lang="en-US" dirty="0"/>
              <a:t>Basic familiarity with </a:t>
            </a:r>
            <a:r>
              <a:rPr lang="en-US" dirty="0" err="1"/>
              <a:t>readr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ggplot2, programming concepts (for-loops, if…else, etc), and DESeq2 is expected.</a:t>
            </a:r>
          </a:p>
          <a:p>
            <a:pPr lvl="1"/>
            <a:r>
              <a:rPr lang="en-US" dirty="0"/>
              <a:t>You can catch up on these concepts by reviewing Fall 2020 R Programming and RNA-Seq analysis BIG club workshop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3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Respect the prerequisites.</a:t>
            </a:r>
          </a:p>
          <a:p>
            <a:pPr lvl="1"/>
            <a:r>
              <a:rPr lang="en-US" dirty="0"/>
              <a:t>Basic familiarity with </a:t>
            </a:r>
            <a:r>
              <a:rPr lang="en-US" dirty="0" err="1"/>
              <a:t>readr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ggplot2, programming concepts (for-loops, if…else, etc), and DESeq2 is expected.</a:t>
            </a:r>
          </a:p>
          <a:p>
            <a:pPr lvl="1"/>
            <a:r>
              <a:rPr lang="en-US" dirty="0"/>
              <a:t>You can catch up on these concepts by reviewing Fall 2020 R Programming and RNA-Seq analysis BIG club workshop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Use DataCamp Classroom and pursue outside learning (e.g., </a:t>
            </a:r>
            <a:r>
              <a:rPr lang="en-US" dirty="0" err="1"/>
              <a:t>codecademy</a:t>
            </a:r>
            <a:r>
              <a:rPr lang="en-US" dirty="0"/>
              <a:t>, RStudio books, etc)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81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Respect the prerequisites.</a:t>
            </a:r>
          </a:p>
          <a:p>
            <a:pPr lvl="1"/>
            <a:r>
              <a:rPr lang="en-US" dirty="0"/>
              <a:t>Basic familiarity with </a:t>
            </a:r>
            <a:r>
              <a:rPr lang="en-US" dirty="0" err="1"/>
              <a:t>readr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ggplot2, programming concepts (for-loops, if…else, etc), and DESeq2 is expected.</a:t>
            </a:r>
          </a:p>
          <a:p>
            <a:pPr lvl="1"/>
            <a:r>
              <a:rPr lang="en-US" dirty="0"/>
              <a:t>You can catch up on these concepts by reviewing Fall 2020 R Programming and RNA-Seq analysis BIG club workshop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Use DataCamp Classroom and pursue outside learning (e.g., </a:t>
            </a:r>
            <a:r>
              <a:rPr lang="en-US" dirty="0" err="1"/>
              <a:t>codecademy</a:t>
            </a:r>
            <a:r>
              <a:rPr lang="en-US" dirty="0"/>
              <a:t>, RStudio books, etc)</a:t>
            </a:r>
          </a:p>
          <a:p>
            <a:r>
              <a:rPr lang="en-US" b="1" dirty="0"/>
              <a:t>Communicate with your instructors</a:t>
            </a:r>
          </a:p>
          <a:p>
            <a:pPr lvl="1"/>
            <a:r>
              <a:rPr lang="en-US" dirty="0"/>
              <a:t>Email any time and attend Zoom office hours (listed in the syllabus)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7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0A9B-AF4C-44B3-94C6-196A4A73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Bootcamp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42F84-EC2C-4793-99B3-36EAFBC2C0A7}"/>
              </a:ext>
            </a:extLst>
          </p:cNvPr>
          <p:cNvSpPr txBox="1"/>
          <p:nvPr/>
        </p:nvSpPr>
        <p:spPr>
          <a:xfrm>
            <a:off x="663276" y="5049730"/>
            <a:ext cx="226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Faculty and Staff instructors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5698E-51A3-4682-960D-925530F84482}"/>
              </a:ext>
            </a:extLst>
          </p:cNvPr>
          <p:cNvSpPr txBox="1"/>
          <p:nvPr/>
        </p:nvSpPr>
        <p:spPr>
          <a:xfrm>
            <a:off x="663276" y="2142111"/>
            <a:ext cx="226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Student Instructors and TAs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95FBA9-276E-4903-9935-A5D29F5FDB23}"/>
              </a:ext>
            </a:extLst>
          </p:cNvPr>
          <p:cNvGrpSpPr/>
          <p:nvPr/>
        </p:nvGrpSpPr>
        <p:grpSpPr>
          <a:xfrm>
            <a:off x="3714402" y="1707589"/>
            <a:ext cx="1409693" cy="2358779"/>
            <a:chOff x="3714402" y="1707589"/>
            <a:chExt cx="1409693" cy="2358779"/>
          </a:xfrm>
        </p:grpSpPr>
        <p:pic>
          <p:nvPicPr>
            <p:cNvPr id="12" name="Picture 11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EED84817-64C2-429C-BFA4-6926682AE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1" r="15081"/>
            <a:stretch/>
          </p:blipFill>
          <p:spPr>
            <a:xfrm>
              <a:off x="3714402" y="1707589"/>
              <a:ext cx="1409693" cy="199740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446356-DF74-4078-9091-B58B06138E80}"/>
                </a:ext>
              </a:extLst>
            </p:cNvPr>
            <p:cNvSpPr txBox="1"/>
            <p:nvPr/>
          </p:nvSpPr>
          <p:spPr>
            <a:xfrm>
              <a:off x="3721365" y="3697036"/>
              <a:ext cx="1356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Henry Miller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3C60DC-81F5-42A7-B800-020348563EE6}"/>
              </a:ext>
            </a:extLst>
          </p:cNvPr>
          <p:cNvGrpSpPr/>
          <p:nvPr/>
        </p:nvGrpSpPr>
        <p:grpSpPr>
          <a:xfrm>
            <a:off x="5769888" y="1707589"/>
            <a:ext cx="1427186" cy="2358779"/>
            <a:chOff x="5769888" y="1707589"/>
            <a:chExt cx="1427186" cy="2358779"/>
          </a:xfrm>
        </p:grpSpPr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93D7708A-81DB-4B08-8146-076852C7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8635" y="1707589"/>
              <a:ext cx="1409692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1CE4FF-840D-476E-A457-CE0480B5D665}"/>
                </a:ext>
              </a:extLst>
            </p:cNvPr>
            <p:cNvSpPr txBox="1"/>
            <p:nvPr/>
          </p:nvSpPr>
          <p:spPr>
            <a:xfrm>
              <a:off x="5769888" y="3697036"/>
              <a:ext cx="1427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Victoria Alers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361343-56F7-4BED-B8D5-84A0AB46CEF6}"/>
              </a:ext>
            </a:extLst>
          </p:cNvPr>
          <p:cNvGrpSpPr/>
          <p:nvPr/>
        </p:nvGrpSpPr>
        <p:grpSpPr>
          <a:xfrm>
            <a:off x="7842865" y="1707589"/>
            <a:ext cx="1409693" cy="2358779"/>
            <a:chOff x="7842865" y="1707589"/>
            <a:chExt cx="1409693" cy="2358779"/>
          </a:xfrm>
        </p:grpSpPr>
        <p:pic>
          <p:nvPicPr>
            <p:cNvPr id="7174" name="Picture 6" descr="Paulino Ramirez">
              <a:extLst>
                <a:ext uri="{FF2B5EF4-FFF2-40B4-BE49-F238E27FC236}">
                  <a16:creationId xmlns:a16="http://schemas.microsoft.com/office/drawing/2014/main" id="{4A524D5E-4D19-4A28-A244-C4B1BAF778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9" r="1749"/>
            <a:stretch/>
          </p:blipFill>
          <p:spPr bwMode="auto">
            <a:xfrm>
              <a:off x="7842865" y="1707589"/>
              <a:ext cx="1409693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047248-C60F-4CCC-8405-0289E8137918}"/>
                </a:ext>
              </a:extLst>
            </p:cNvPr>
            <p:cNvSpPr txBox="1"/>
            <p:nvPr/>
          </p:nvSpPr>
          <p:spPr>
            <a:xfrm>
              <a:off x="7851056" y="3697036"/>
              <a:ext cx="1391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Paul Ramirez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80C571-4014-4EF4-A929-22A4F5D5B0A9}"/>
              </a:ext>
            </a:extLst>
          </p:cNvPr>
          <p:cNvGrpSpPr/>
          <p:nvPr/>
        </p:nvGrpSpPr>
        <p:grpSpPr>
          <a:xfrm>
            <a:off x="9740971" y="1707589"/>
            <a:ext cx="1624419" cy="2358779"/>
            <a:chOff x="9740971" y="1707589"/>
            <a:chExt cx="1624419" cy="2358779"/>
          </a:xfrm>
        </p:grpSpPr>
        <p:pic>
          <p:nvPicPr>
            <p:cNvPr id="7172" name="Picture 4" descr="Mukund Bhandari">
              <a:extLst>
                <a:ext uri="{FF2B5EF4-FFF2-40B4-BE49-F238E27FC236}">
                  <a16:creationId xmlns:a16="http://schemas.microsoft.com/office/drawing/2014/main" id="{8EFB45D4-71D0-41C0-9136-E88F7A22A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" r="3395"/>
            <a:stretch/>
          </p:blipFill>
          <p:spPr bwMode="auto">
            <a:xfrm>
              <a:off x="9848335" y="1707589"/>
              <a:ext cx="1409692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CA6069-5424-4094-936F-167C2A39D349}"/>
                </a:ext>
              </a:extLst>
            </p:cNvPr>
            <p:cNvSpPr txBox="1"/>
            <p:nvPr/>
          </p:nvSpPr>
          <p:spPr>
            <a:xfrm>
              <a:off x="9740971" y="3697036"/>
              <a:ext cx="1624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Muku Bhandari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9CBBBA-2F7C-4015-903B-F4B7440ACAE1}"/>
              </a:ext>
            </a:extLst>
          </p:cNvPr>
          <p:cNvGrpSpPr/>
          <p:nvPr/>
        </p:nvGrpSpPr>
        <p:grpSpPr>
          <a:xfrm>
            <a:off x="3681452" y="4378024"/>
            <a:ext cx="1442643" cy="2366736"/>
            <a:chOff x="3681452" y="4378024"/>
            <a:chExt cx="1442643" cy="2366736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D2F7018B-7727-4490-B4E2-8EC0AF2104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9" r="9359"/>
            <a:stretch/>
          </p:blipFill>
          <p:spPr bwMode="auto">
            <a:xfrm>
              <a:off x="3714402" y="4378024"/>
              <a:ext cx="1409693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725590-7D80-4B3D-B576-18DD6C5603E6}"/>
                </a:ext>
              </a:extLst>
            </p:cNvPr>
            <p:cNvSpPr txBox="1"/>
            <p:nvPr/>
          </p:nvSpPr>
          <p:spPr>
            <a:xfrm>
              <a:off x="3681452" y="6375428"/>
              <a:ext cx="1435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Dr. Chris Chiu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E5770E-40AD-45C7-8AB7-E4B01112503E}"/>
              </a:ext>
            </a:extLst>
          </p:cNvPr>
          <p:cNvGrpSpPr/>
          <p:nvPr/>
        </p:nvGrpSpPr>
        <p:grpSpPr>
          <a:xfrm>
            <a:off x="5650339" y="4378026"/>
            <a:ext cx="1666290" cy="2366734"/>
            <a:chOff x="5650339" y="4378026"/>
            <a:chExt cx="1666290" cy="2366734"/>
          </a:xfrm>
        </p:grpSpPr>
        <p:pic>
          <p:nvPicPr>
            <p:cNvPr id="4" name="Picture 2" descr="Dr yidong chen">
              <a:extLst>
                <a:ext uri="{FF2B5EF4-FFF2-40B4-BE49-F238E27FC236}">
                  <a16:creationId xmlns:a16="http://schemas.microsoft.com/office/drawing/2014/main" id="{A7C6D704-C6EC-42E8-AB7A-5D0844D09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8635" y="4378026"/>
              <a:ext cx="1409692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49E8BA-9490-44B9-8D3D-408C99C0E4D5}"/>
                </a:ext>
              </a:extLst>
            </p:cNvPr>
            <p:cNvSpPr txBox="1"/>
            <p:nvPr/>
          </p:nvSpPr>
          <p:spPr>
            <a:xfrm>
              <a:off x="5650339" y="6375428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Dr. Yidong Chen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EF97D5-E850-4C8A-B826-EFC55207F894}"/>
              </a:ext>
            </a:extLst>
          </p:cNvPr>
          <p:cNvGrpSpPr/>
          <p:nvPr/>
        </p:nvGrpSpPr>
        <p:grpSpPr>
          <a:xfrm>
            <a:off x="7693206" y="4378024"/>
            <a:ext cx="1740413" cy="2366736"/>
            <a:chOff x="7693206" y="4378024"/>
            <a:chExt cx="1740413" cy="2366736"/>
          </a:xfrm>
        </p:grpSpPr>
        <p:pic>
          <p:nvPicPr>
            <p:cNvPr id="6" name="Picture 4" descr="Siyuan Zheng, Ph.D.">
              <a:extLst>
                <a:ext uri="{FF2B5EF4-FFF2-40B4-BE49-F238E27FC236}">
                  <a16:creationId xmlns:a16="http://schemas.microsoft.com/office/drawing/2014/main" id="{FAD7D34D-2D63-414E-AEA7-FD6242DB8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9" t="1810" r="15989" b="1810"/>
            <a:stretch/>
          </p:blipFill>
          <p:spPr bwMode="auto">
            <a:xfrm>
              <a:off x="7842866" y="4378024"/>
              <a:ext cx="1409692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DF5D99-169B-4566-A31B-05D7C2584073}"/>
                </a:ext>
              </a:extLst>
            </p:cNvPr>
            <p:cNvSpPr txBox="1"/>
            <p:nvPr/>
          </p:nvSpPr>
          <p:spPr>
            <a:xfrm>
              <a:off x="7693206" y="6375428"/>
              <a:ext cx="1740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Dr. Siyuan Zheng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BB6BA1-6391-4FF0-8C88-39F7C0DE8427}"/>
              </a:ext>
            </a:extLst>
          </p:cNvPr>
          <p:cNvGrpSpPr/>
          <p:nvPr/>
        </p:nvGrpSpPr>
        <p:grpSpPr>
          <a:xfrm>
            <a:off x="9621870" y="4378023"/>
            <a:ext cx="1862626" cy="2366737"/>
            <a:chOff x="9621870" y="4378023"/>
            <a:chExt cx="1862626" cy="2366737"/>
          </a:xfrm>
        </p:grpSpPr>
        <p:pic>
          <p:nvPicPr>
            <p:cNvPr id="8" name="Picture 6" descr="Evelien Bunnik">
              <a:extLst>
                <a:ext uri="{FF2B5EF4-FFF2-40B4-BE49-F238E27FC236}">
                  <a16:creationId xmlns:a16="http://schemas.microsoft.com/office/drawing/2014/main" id="{18311532-9233-4F7F-A1A9-48BCBA3E87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49"/>
            <a:stretch/>
          </p:blipFill>
          <p:spPr bwMode="auto">
            <a:xfrm>
              <a:off x="9828315" y="4378023"/>
              <a:ext cx="1427312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4DA309-2FA7-4474-BACA-47BA4B3F4C17}"/>
                </a:ext>
              </a:extLst>
            </p:cNvPr>
            <p:cNvSpPr txBox="1"/>
            <p:nvPr/>
          </p:nvSpPr>
          <p:spPr>
            <a:xfrm>
              <a:off x="9621870" y="6375428"/>
              <a:ext cx="1862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Dr. Evelien Bunnik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36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97CA72-866B-4B7E-B9EB-7E23FC35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88" y="192087"/>
            <a:ext cx="3932237" cy="1600200"/>
          </a:xfrm>
        </p:spPr>
        <p:txBody>
          <a:bodyPr/>
          <a:lstStyle/>
          <a:p>
            <a:r>
              <a:rPr lang="en-US" dirty="0"/>
              <a:t>About BIG club</a:t>
            </a:r>
          </a:p>
        </p:txBody>
      </p:sp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5467350" y="1135062"/>
            <a:ext cx="6172200" cy="48736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84AEE-6FBD-405D-91F1-ABC63F69B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688" y="1792287"/>
            <a:ext cx="4665662" cy="4600575"/>
          </a:xfrm>
        </p:spPr>
        <p:txBody>
          <a:bodyPr>
            <a:normAutofit/>
          </a:bodyPr>
          <a:lstStyle/>
          <a:p>
            <a:r>
              <a:rPr lang="en-US" dirty="0"/>
              <a:t>Bioinformatics Interest Group (BIG) is a new UT Health SA club promoting student engagement with bioinformatics.</a:t>
            </a:r>
          </a:p>
          <a:p>
            <a:endParaRPr lang="en-US" dirty="0"/>
          </a:p>
          <a:p>
            <a:r>
              <a:rPr lang="en-US" u="sng" dirty="0"/>
              <a:t>Leadership</a:t>
            </a:r>
          </a:p>
          <a:p>
            <a:r>
              <a:rPr lang="en-US" b="1" dirty="0"/>
              <a:t>President</a:t>
            </a:r>
            <a:r>
              <a:rPr lang="en-US" dirty="0"/>
              <a:t>: Muku Bhandari</a:t>
            </a:r>
          </a:p>
          <a:p>
            <a:r>
              <a:rPr lang="en-US" b="1" dirty="0"/>
              <a:t>Vice President</a:t>
            </a:r>
            <a:r>
              <a:rPr lang="en-US" dirty="0"/>
              <a:t>: Victoria Alers</a:t>
            </a:r>
          </a:p>
          <a:p>
            <a:r>
              <a:rPr lang="en-US" b="1" dirty="0"/>
              <a:t>Secretary</a:t>
            </a:r>
            <a:r>
              <a:rPr lang="en-US" dirty="0"/>
              <a:t>: Paul Ramirez</a:t>
            </a:r>
          </a:p>
          <a:p>
            <a:r>
              <a:rPr lang="en-US" b="1" dirty="0"/>
              <a:t>Training committee chair</a:t>
            </a:r>
            <a:r>
              <a:rPr lang="en-US" dirty="0"/>
              <a:t>: Henry Miller</a:t>
            </a:r>
          </a:p>
          <a:p>
            <a:r>
              <a:rPr lang="en-US" b="1" dirty="0"/>
              <a:t>Historian</a:t>
            </a:r>
            <a:r>
              <a:rPr lang="en-US" dirty="0"/>
              <a:t>: Aiola Stoja</a:t>
            </a:r>
          </a:p>
          <a:p>
            <a:r>
              <a:rPr lang="en-US" b="1" dirty="0"/>
              <a:t>Treasurer</a:t>
            </a:r>
            <a:r>
              <a:rPr lang="en-US" dirty="0"/>
              <a:t>: Meilinn Tram</a:t>
            </a:r>
          </a:p>
          <a:p>
            <a:endParaRPr lang="en-US" dirty="0"/>
          </a:p>
          <a:p>
            <a:r>
              <a:rPr lang="en-US" dirty="0"/>
              <a:t>All UT Health SA students are welcome to join our first meeting next </a:t>
            </a:r>
            <a:r>
              <a:rPr lang="en-US" b="1" dirty="0"/>
              <a:t>Tuesday Sept 8</a:t>
            </a:r>
            <a:r>
              <a:rPr lang="en-US" b="1" baseline="30000" dirty="0"/>
              <a:t>th</a:t>
            </a:r>
            <a:r>
              <a:rPr lang="en-US" b="1" dirty="0"/>
              <a:t> from 6:30-7:30pm.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6CE5-70CD-45F3-9434-D17634CA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Orientation</a:t>
            </a:r>
          </a:p>
        </p:txBody>
      </p:sp>
    </p:spTree>
    <p:extLst>
      <p:ext uri="{BB962C8B-B14F-4D97-AF65-F5344CB8AC3E}">
        <p14:creationId xmlns:p14="http://schemas.microsoft.com/office/powerpoint/2010/main" val="86603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297587-D038-4362-A99D-E5CD7A94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C3986-EF36-40E2-9024-1716C2783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Bulk and Single Cell RNA-Seq</a:t>
            </a:r>
          </a:p>
        </p:txBody>
      </p:sp>
    </p:spTree>
    <p:extLst>
      <p:ext uri="{BB962C8B-B14F-4D97-AF65-F5344CB8AC3E}">
        <p14:creationId xmlns:p14="http://schemas.microsoft.com/office/powerpoint/2010/main" val="317562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288279"/>
            <a:ext cx="10773792" cy="1325563"/>
          </a:xfrm>
        </p:spPr>
        <p:txBody>
          <a:bodyPr/>
          <a:lstStyle/>
          <a:p>
            <a:r>
              <a:rPr lang="en-US" dirty="0"/>
              <a:t>RNA-Seq profiles mRNA in different conditions: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97A7C-E4B5-41FB-B767-66987B70F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081" y="2364748"/>
            <a:ext cx="3059837" cy="3542191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Tissue type</a:t>
            </a:r>
          </a:p>
          <a:p>
            <a:r>
              <a:rPr lang="en-US" sz="2400" dirty="0"/>
              <a:t>Cell type</a:t>
            </a:r>
          </a:p>
          <a:p>
            <a:r>
              <a:rPr lang="en-US" sz="2400" dirty="0"/>
              <a:t>Drug treatment</a:t>
            </a:r>
          </a:p>
          <a:p>
            <a:r>
              <a:rPr lang="en-US" sz="2400" dirty="0"/>
              <a:t>Disease</a:t>
            </a:r>
          </a:p>
          <a:p>
            <a:r>
              <a:rPr lang="en-US" sz="2400" dirty="0"/>
              <a:t>Survival</a:t>
            </a:r>
          </a:p>
          <a:p>
            <a:r>
              <a:rPr lang="en-US" sz="2400" dirty="0"/>
              <a:t>Genotype</a:t>
            </a:r>
          </a:p>
          <a:p>
            <a:r>
              <a:rPr lang="en-US" sz="2400" dirty="0"/>
              <a:t>Age</a:t>
            </a:r>
          </a:p>
          <a:p>
            <a:r>
              <a:rPr lang="en-US" sz="2400" dirty="0"/>
              <a:t>Development stage</a:t>
            </a:r>
          </a:p>
          <a:p>
            <a:r>
              <a:rPr lang="en-US" sz="2400" dirty="0"/>
              <a:t>Etc…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E24B66-7DF4-4F93-8295-C78848BA4F63}"/>
              </a:ext>
            </a:extLst>
          </p:cNvPr>
          <p:cNvSpPr/>
          <p:nvPr/>
        </p:nvSpPr>
        <p:spPr>
          <a:xfrm>
            <a:off x="5274674" y="3698308"/>
            <a:ext cx="1766657" cy="87507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080DD-9EBA-457F-A264-9FBCE36B9AB9}"/>
              </a:ext>
            </a:extLst>
          </p:cNvPr>
          <p:cNvSpPr txBox="1"/>
          <p:nvPr/>
        </p:nvSpPr>
        <p:spPr>
          <a:xfrm>
            <a:off x="7904087" y="3351014"/>
            <a:ext cx="335279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Gene expression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Splicing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Gene fusions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Transposon expression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F777AC-698D-4EA2-8D09-FA79C76CED0B}"/>
              </a:ext>
            </a:extLst>
          </p:cNvPr>
          <p:cNvGrpSpPr/>
          <p:nvPr/>
        </p:nvGrpSpPr>
        <p:grpSpPr>
          <a:xfrm>
            <a:off x="7400003" y="2294388"/>
            <a:ext cx="4211989" cy="3226371"/>
            <a:chOff x="7400003" y="2294388"/>
            <a:chExt cx="4211989" cy="32263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F763C5-4C37-4F36-A338-D46F96B527F9}"/>
                </a:ext>
              </a:extLst>
            </p:cNvPr>
            <p:cNvSpPr/>
            <p:nvPr/>
          </p:nvSpPr>
          <p:spPr>
            <a:xfrm>
              <a:off x="7421732" y="2750926"/>
              <a:ext cx="4190260" cy="27698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C650C6-A8A4-4767-AAE3-48F9BB6B8615}"/>
                </a:ext>
              </a:extLst>
            </p:cNvPr>
            <p:cNvSpPr txBox="1"/>
            <p:nvPr/>
          </p:nvSpPr>
          <p:spPr>
            <a:xfrm>
              <a:off x="7400003" y="2294388"/>
              <a:ext cx="3439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Elucidated by RNA-Sequencing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800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4" y="120234"/>
            <a:ext cx="10515600" cy="1325563"/>
          </a:xfrm>
        </p:spPr>
        <p:txBody>
          <a:bodyPr/>
          <a:lstStyle/>
          <a:p>
            <a:r>
              <a:rPr lang="en-US" dirty="0"/>
              <a:t>RNA-Sequencing steps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FBD4003-A5C8-4CFF-865B-D6D54580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0" y="1376035"/>
            <a:ext cx="6480700" cy="53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84039-7E27-4036-9F43-152700EE5CFB}"/>
              </a:ext>
            </a:extLst>
          </p:cNvPr>
          <p:cNvSpPr/>
          <p:nvPr/>
        </p:nvSpPr>
        <p:spPr>
          <a:xfrm>
            <a:off x="0" y="6091435"/>
            <a:ext cx="2417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</a:t>
            </a:r>
            <a:r>
              <a:rPr lang="en-US" sz="1100" dirty="0"/>
              <a:t>commons</a:t>
            </a:r>
            <a:r>
              <a:rPr lang="en-US" sz="1200" dirty="0"/>
              <a:t>/d/db/RNA_Seq_Experiment.png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2475B-DDEF-4ED2-9BB6-76BC44A9DA04}"/>
              </a:ext>
            </a:extLst>
          </p:cNvPr>
          <p:cNvSpPr/>
          <p:nvPr/>
        </p:nvSpPr>
        <p:spPr>
          <a:xfrm>
            <a:off x="3036165" y="4092412"/>
            <a:ext cx="6054569" cy="2423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DB4CD-4104-4980-B84B-1F8D0C94B3FA}"/>
              </a:ext>
            </a:extLst>
          </p:cNvPr>
          <p:cNvSpPr/>
          <p:nvPr/>
        </p:nvSpPr>
        <p:spPr>
          <a:xfrm>
            <a:off x="3017044" y="3762375"/>
            <a:ext cx="1500188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26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23EA42-C918-45D3-AE7B-CC1F59A55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952130"/>
            <a:ext cx="11925300" cy="54864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42F53255-928B-48C6-8CAE-EE53550F37A5}"/>
              </a:ext>
            </a:extLst>
          </p:cNvPr>
          <p:cNvSpPr/>
          <p:nvPr/>
        </p:nvSpPr>
        <p:spPr>
          <a:xfrm>
            <a:off x="8985250" y="1207363"/>
            <a:ext cx="256404" cy="99429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078356B-81BE-49AA-863F-24B6E1375715}"/>
              </a:ext>
            </a:extLst>
          </p:cNvPr>
          <p:cNvSpPr/>
          <p:nvPr/>
        </p:nvSpPr>
        <p:spPr>
          <a:xfrm>
            <a:off x="8995818" y="2201662"/>
            <a:ext cx="256404" cy="99429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B7479CE-B9CF-467D-BE2A-155FA966472B}"/>
              </a:ext>
            </a:extLst>
          </p:cNvPr>
          <p:cNvSpPr/>
          <p:nvPr/>
        </p:nvSpPr>
        <p:spPr>
          <a:xfrm>
            <a:off x="8995818" y="3198180"/>
            <a:ext cx="256404" cy="994299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7BC8A-0BFD-45BE-8D49-680FCBF272DB}"/>
              </a:ext>
            </a:extLst>
          </p:cNvPr>
          <p:cNvSpPr txBox="1"/>
          <p:nvPr/>
        </p:nvSpPr>
        <p:spPr>
          <a:xfrm>
            <a:off x="9534525" y="1519846"/>
            <a:ext cx="82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7113F-38F3-450A-AD76-31AAAA8E582F}"/>
              </a:ext>
            </a:extLst>
          </p:cNvPr>
          <p:cNvSpPr txBox="1"/>
          <p:nvPr/>
        </p:nvSpPr>
        <p:spPr>
          <a:xfrm>
            <a:off x="9534525" y="2514145"/>
            <a:ext cx="82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43052-D009-440A-B788-4AE06292F6F4}"/>
              </a:ext>
            </a:extLst>
          </p:cNvPr>
          <p:cNvSpPr txBox="1"/>
          <p:nvPr/>
        </p:nvSpPr>
        <p:spPr>
          <a:xfrm>
            <a:off x="9534524" y="3508444"/>
            <a:ext cx="82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3</a:t>
            </a:r>
          </a:p>
        </p:txBody>
      </p:sp>
    </p:spTree>
    <p:extLst>
      <p:ext uri="{BB962C8B-B14F-4D97-AF65-F5344CB8AC3E}">
        <p14:creationId xmlns:p14="http://schemas.microsoft.com/office/powerpoint/2010/main" val="384808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7" grpId="1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23EA42-C918-45D3-AE7B-CC1F59A55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99" y="2960153"/>
            <a:ext cx="8289925" cy="9376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C402C4-97B8-4061-908D-A8D1F02BFF4A}"/>
              </a:ext>
            </a:extLst>
          </p:cNvPr>
          <p:cNvCxnSpPr>
            <a:cxnSpLocks/>
          </p:cNvCxnSpPr>
          <p:nvPr/>
        </p:nvCxnSpPr>
        <p:spPr>
          <a:xfrm flipV="1">
            <a:off x="8683624" y="2336801"/>
            <a:ext cx="511176" cy="6233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01C5A7-C3FC-4097-B962-123BFB6D09BE}"/>
              </a:ext>
            </a:extLst>
          </p:cNvPr>
          <p:cNvSpPr txBox="1"/>
          <p:nvPr/>
        </p:nvSpPr>
        <p:spPr>
          <a:xfrm>
            <a:off x="9194800" y="1967469"/>
            <a:ext cx="2609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ID + sequencing info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DDBA57-2FE8-4C59-9AFD-4C1F17EFDCFF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729662" y="2878444"/>
            <a:ext cx="557214" cy="328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359C40-E2E3-4B16-A9C7-DBA189E46E4A}"/>
              </a:ext>
            </a:extLst>
          </p:cNvPr>
          <p:cNvSpPr txBox="1"/>
          <p:nvPr/>
        </p:nvSpPr>
        <p:spPr>
          <a:xfrm>
            <a:off x="9286876" y="2693778"/>
            <a:ext cx="163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GCAT sequence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6F479A-4241-4A2D-BAC7-49297EE8173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775700" y="3557641"/>
            <a:ext cx="511176" cy="18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1A746C-1C7A-4B56-870B-0F75C3E49B99}"/>
              </a:ext>
            </a:extLst>
          </p:cNvPr>
          <p:cNvSpPr txBox="1"/>
          <p:nvPr/>
        </p:nvSpPr>
        <p:spPr>
          <a:xfrm>
            <a:off x="9286876" y="339158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C57C5A-4BC5-4A89-8843-ABC6C3BF267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775700" y="3830274"/>
            <a:ext cx="511176" cy="65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10CA4B2-582F-44C5-AC12-B681F14B9B3C}"/>
              </a:ext>
            </a:extLst>
          </p:cNvPr>
          <p:cNvSpPr txBox="1"/>
          <p:nvPr/>
        </p:nvSpPr>
        <p:spPr>
          <a:xfrm>
            <a:off x="9286876" y="4298940"/>
            <a:ext cx="264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 of each base</a:t>
            </a:r>
          </a:p>
        </p:txBody>
      </p:sp>
    </p:spTree>
    <p:extLst>
      <p:ext uri="{BB962C8B-B14F-4D97-AF65-F5344CB8AC3E}">
        <p14:creationId xmlns:p14="http://schemas.microsoft.com/office/powerpoint/2010/main" val="4637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2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4" y="120234"/>
            <a:ext cx="10515600" cy="1325563"/>
          </a:xfrm>
        </p:spPr>
        <p:txBody>
          <a:bodyPr/>
          <a:lstStyle/>
          <a:p>
            <a:r>
              <a:rPr lang="en-US" dirty="0"/>
              <a:t>RNA-Sequencing steps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FBD4003-A5C8-4CFF-865B-D6D54580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0" y="1376035"/>
            <a:ext cx="6480700" cy="53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84039-7E27-4036-9F43-152700EE5CFB}"/>
              </a:ext>
            </a:extLst>
          </p:cNvPr>
          <p:cNvSpPr/>
          <p:nvPr/>
        </p:nvSpPr>
        <p:spPr>
          <a:xfrm>
            <a:off x="0" y="6091435"/>
            <a:ext cx="2417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</a:t>
            </a:r>
            <a:r>
              <a:rPr lang="en-US" sz="1100" dirty="0"/>
              <a:t>commons</a:t>
            </a:r>
            <a:r>
              <a:rPr lang="en-US" sz="1200" dirty="0"/>
              <a:t>/d/db/RNA_Seq_Experiment.png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2475B-DDEF-4ED2-9BB6-76BC44A9DA04}"/>
              </a:ext>
            </a:extLst>
          </p:cNvPr>
          <p:cNvSpPr/>
          <p:nvPr/>
        </p:nvSpPr>
        <p:spPr>
          <a:xfrm>
            <a:off x="3036165" y="4092412"/>
            <a:ext cx="6054569" cy="2423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7DB4CD-4104-4980-B84B-1F8D0C94B3FA}"/>
              </a:ext>
            </a:extLst>
          </p:cNvPr>
          <p:cNvSpPr/>
          <p:nvPr/>
        </p:nvSpPr>
        <p:spPr>
          <a:xfrm>
            <a:off x="3017044" y="3762375"/>
            <a:ext cx="1500188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16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4" y="120234"/>
            <a:ext cx="10515600" cy="1325563"/>
          </a:xfrm>
        </p:spPr>
        <p:txBody>
          <a:bodyPr/>
          <a:lstStyle/>
          <a:p>
            <a:r>
              <a:rPr lang="en-US" dirty="0"/>
              <a:t>RNA-Sequencing steps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FBD4003-A5C8-4CFF-865B-D6D54580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0" y="1376035"/>
            <a:ext cx="6480700" cy="536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84039-7E27-4036-9F43-152700EE5CFB}"/>
              </a:ext>
            </a:extLst>
          </p:cNvPr>
          <p:cNvSpPr/>
          <p:nvPr/>
        </p:nvSpPr>
        <p:spPr>
          <a:xfrm>
            <a:off x="0" y="6091435"/>
            <a:ext cx="2417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https://upload.wikimedia.org/wikipedia/</a:t>
            </a:r>
            <a:r>
              <a:rPr lang="en-US" sz="1100" dirty="0"/>
              <a:t>commons</a:t>
            </a:r>
            <a:r>
              <a:rPr lang="en-US" sz="1200" dirty="0"/>
              <a:t>/d/db/RNA_Seq_Experiment.png</a:t>
            </a:r>
          </a:p>
        </p:txBody>
      </p:sp>
    </p:spTree>
    <p:extLst>
      <p:ext uri="{BB962C8B-B14F-4D97-AF65-F5344CB8AC3E}">
        <p14:creationId xmlns:p14="http://schemas.microsoft.com/office/powerpoint/2010/main" val="2930287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57E8-CF20-BE49-92C6-459E4B0D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alignment</a:t>
            </a: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2A0FEC56-97DD-8046-A82C-C7346F700AED}"/>
              </a:ext>
            </a:extLst>
          </p:cNvPr>
          <p:cNvSpPr/>
          <p:nvPr/>
        </p:nvSpPr>
        <p:spPr>
          <a:xfrm>
            <a:off x="2880837" y="3173171"/>
            <a:ext cx="1127280" cy="561972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矩形 7">
            <a:extLst>
              <a:ext uri="{FF2B5EF4-FFF2-40B4-BE49-F238E27FC236}">
                <a16:creationId xmlns:a16="http://schemas.microsoft.com/office/drawing/2014/main" id="{2A963D5C-4BDE-6B4B-BEF2-E4061F8C4C06}"/>
              </a:ext>
            </a:extLst>
          </p:cNvPr>
          <p:cNvSpPr/>
          <p:nvPr/>
        </p:nvSpPr>
        <p:spPr>
          <a:xfrm>
            <a:off x="4008116" y="3272135"/>
            <a:ext cx="1219200" cy="347410"/>
          </a:xfrm>
          <a:prstGeom prst="rect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F51B92FC-BA6F-5849-9E61-C8D6E5B854FF}"/>
              </a:ext>
            </a:extLst>
          </p:cNvPr>
          <p:cNvSpPr/>
          <p:nvPr/>
        </p:nvSpPr>
        <p:spPr>
          <a:xfrm>
            <a:off x="5227316" y="3185161"/>
            <a:ext cx="315190" cy="54998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矩形 9">
            <a:extLst>
              <a:ext uri="{FF2B5EF4-FFF2-40B4-BE49-F238E27FC236}">
                <a16:creationId xmlns:a16="http://schemas.microsoft.com/office/drawing/2014/main" id="{9E989CC1-1447-C443-B230-C3284A7BB00A}"/>
              </a:ext>
            </a:extLst>
          </p:cNvPr>
          <p:cNvSpPr/>
          <p:nvPr/>
        </p:nvSpPr>
        <p:spPr>
          <a:xfrm>
            <a:off x="5542506" y="3272135"/>
            <a:ext cx="1567294" cy="347410"/>
          </a:xfrm>
          <a:prstGeom prst="rect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矩形 10">
            <a:extLst>
              <a:ext uri="{FF2B5EF4-FFF2-40B4-BE49-F238E27FC236}">
                <a16:creationId xmlns:a16="http://schemas.microsoft.com/office/drawing/2014/main" id="{D7F0FCB0-067C-6E4B-8CDF-1B8F2651B82B}"/>
              </a:ext>
            </a:extLst>
          </p:cNvPr>
          <p:cNvSpPr/>
          <p:nvPr/>
        </p:nvSpPr>
        <p:spPr>
          <a:xfrm>
            <a:off x="7125641" y="3181003"/>
            <a:ext cx="1642609" cy="552605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左大括号 13">
            <a:extLst>
              <a:ext uri="{FF2B5EF4-FFF2-40B4-BE49-F238E27FC236}">
                <a16:creationId xmlns:a16="http://schemas.microsoft.com/office/drawing/2014/main" id="{1103C01D-9898-C34F-A83A-E5411410F36B}"/>
              </a:ext>
            </a:extLst>
          </p:cNvPr>
          <p:cNvSpPr/>
          <p:nvPr/>
        </p:nvSpPr>
        <p:spPr>
          <a:xfrm rot="16200000">
            <a:off x="3194162" y="3500735"/>
            <a:ext cx="381001" cy="838198"/>
          </a:xfrm>
          <a:prstGeom prst="leftBrace">
            <a:avLst>
              <a:gd name="adj1" fmla="val 8333"/>
              <a:gd name="adj2" fmla="val 489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id="{CB860C2F-78D8-7848-B05F-8C387D80487B}"/>
              </a:ext>
            </a:extLst>
          </p:cNvPr>
          <p:cNvSpPr txBox="1"/>
          <p:nvPr/>
        </p:nvSpPr>
        <p:spPr>
          <a:xfrm>
            <a:off x="3130339" y="4186536"/>
            <a:ext cx="775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Exon</a:t>
            </a:r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692A162E-FDB1-DA4C-908E-1029C9018EED}"/>
              </a:ext>
            </a:extLst>
          </p:cNvPr>
          <p:cNvSpPr txBox="1"/>
          <p:nvPr/>
        </p:nvSpPr>
        <p:spPr>
          <a:xfrm>
            <a:off x="2753805" y="235327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5’</a:t>
            </a: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2B39FD19-1194-E847-97D8-AFBA4DA2D69C}"/>
              </a:ext>
            </a:extLst>
          </p:cNvPr>
          <p:cNvSpPr txBox="1"/>
          <p:nvPr/>
        </p:nvSpPr>
        <p:spPr>
          <a:xfrm>
            <a:off x="8373590" y="2431704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3’</a:t>
            </a:r>
          </a:p>
        </p:txBody>
      </p:sp>
      <p:sp>
        <p:nvSpPr>
          <p:cNvPr id="14" name="左大括号 17">
            <a:extLst>
              <a:ext uri="{FF2B5EF4-FFF2-40B4-BE49-F238E27FC236}">
                <a16:creationId xmlns:a16="http://schemas.microsoft.com/office/drawing/2014/main" id="{28CA474E-5645-B448-A550-65CEC0D8332F}"/>
              </a:ext>
            </a:extLst>
          </p:cNvPr>
          <p:cNvSpPr/>
          <p:nvPr/>
        </p:nvSpPr>
        <p:spPr>
          <a:xfrm rot="16200000">
            <a:off x="7695279" y="3500734"/>
            <a:ext cx="381001" cy="838198"/>
          </a:xfrm>
          <a:prstGeom prst="leftBrace">
            <a:avLst>
              <a:gd name="adj1" fmla="val 8333"/>
              <a:gd name="adj2" fmla="val 489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文本框 18">
            <a:extLst>
              <a:ext uri="{FF2B5EF4-FFF2-40B4-BE49-F238E27FC236}">
                <a16:creationId xmlns:a16="http://schemas.microsoft.com/office/drawing/2014/main" id="{5FE127BA-7908-1640-BDD7-F83CFC0FC379}"/>
              </a:ext>
            </a:extLst>
          </p:cNvPr>
          <p:cNvSpPr txBox="1"/>
          <p:nvPr/>
        </p:nvSpPr>
        <p:spPr>
          <a:xfrm>
            <a:off x="7426112" y="4191002"/>
            <a:ext cx="775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Exon</a:t>
            </a:r>
          </a:p>
        </p:txBody>
      </p:sp>
      <p:sp>
        <p:nvSpPr>
          <p:cNvPr id="16" name="矩形 22">
            <a:extLst>
              <a:ext uri="{FF2B5EF4-FFF2-40B4-BE49-F238E27FC236}">
                <a16:creationId xmlns:a16="http://schemas.microsoft.com/office/drawing/2014/main" id="{3FD18A17-5BE6-A146-80BA-91DF85698E38}"/>
              </a:ext>
            </a:extLst>
          </p:cNvPr>
          <p:cNvSpPr/>
          <p:nvPr/>
        </p:nvSpPr>
        <p:spPr>
          <a:xfrm>
            <a:off x="1662202" y="5806625"/>
            <a:ext cx="405081" cy="38923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文本框 23">
            <a:extLst>
              <a:ext uri="{FF2B5EF4-FFF2-40B4-BE49-F238E27FC236}">
                <a16:creationId xmlns:a16="http://schemas.microsoft.com/office/drawing/2014/main" id="{792158EC-354F-D04B-A801-84562AE622A6}"/>
              </a:ext>
            </a:extLst>
          </p:cNvPr>
          <p:cNvSpPr txBox="1"/>
          <p:nvPr/>
        </p:nvSpPr>
        <p:spPr>
          <a:xfrm>
            <a:off x="2104228" y="5806625"/>
            <a:ext cx="304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Coding sequence (CDS)</a:t>
            </a:r>
          </a:p>
        </p:txBody>
      </p:sp>
      <p:sp>
        <p:nvSpPr>
          <p:cNvPr id="18" name="矩形 24">
            <a:extLst>
              <a:ext uri="{FF2B5EF4-FFF2-40B4-BE49-F238E27FC236}">
                <a16:creationId xmlns:a16="http://schemas.microsoft.com/office/drawing/2014/main" id="{4A1327FB-F92D-244D-9C48-C44A0EABD2B4}"/>
              </a:ext>
            </a:extLst>
          </p:cNvPr>
          <p:cNvSpPr/>
          <p:nvPr/>
        </p:nvSpPr>
        <p:spPr>
          <a:xfrm>
            <a:off x="1662201" y="6306391"/>
            <a:ext cx="379274" cy="419099"/>
          </a:xfrm>
          <a:prstGeom prst="rect">
            <a:avLst/>
          </a:prstGeom>
          <a:solidFill>
            <a:srgbClr val="00B0F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文本框 26">
            <a:extLst>
              <a:ext uri="{FF2B5EF4-FFF2-40B4-BE49-F238E27FC236}">
                <a16:creationId xmlns:a16="http://schemas.microsoft.com/office/drawing/2014/main" id="{FA2688FD-81DF-5B4C-8BB8-D03E9CEC824F}"/>
              </a:ext>
            </a:extLst>
          </p:cNvPr>
          <p:cNvSpPr txBox="1"/>
          <p:nvPr/>
        </p:nvSpPr>
        <p:spPr>
          <a:xfrm>
            <a:off x="2143654" y="6263826"/>
            <a:ext cx="93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Intron</a:t>
            </a:r>
          </a:p>
        </p:txBody>
      </p:sp>
      <p:sp>
        <p:nvSpPr>
          <p:cNvPr id="20" name="矩形 28">
            <a:extLst>
              <a:ext uri="{FF2B5EF4-FFF2-40B4-BE49-F238E27FC236}">
                <a16:creationId xmlns:a16="http://schemas.microsoft.com/office/drawing/2014/main" id="{72C471F6-3483-E54D-BA27-1E180383E522}"/>
              </a:ext>
            </a:extLst>
          </p:cNvPr>
          <p:cNvSpPr/>
          <p:nvPr/>
        </p:nvSpPr>
        <p:spPr>
          <a:xfrm>
            <a:off x="2077436" y="3272135"/>
            <a:ext cx="773825" cy="347410"/>
          </a:xfrm>
          <a:prstGeom prst="rect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文本框 30">
            <a:extLst>
              <a:ext uri="{FF2B5EF4-FFF2-40B4-BE49-F238E27FC236}">
                <a16:creationId xmlns:a16="http://schemas.microsoft.com/office/drawing/2014/main" id="{B699D673-9673-3E43-A3AB-2FC5B758C02D}"/>
              </a:ext>
            </a:extLst>
          </p:cNvPr>
          <p:cNvSpPr txBox="1"/>
          <p:nvPr/>
        </p:nvSpPr>
        <p:spPr>
          <a:xfrm>
            <a:off x="2468785" y="2791073"/>
            <a:ext cx="611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TSS</a:t>
            </a:r>
          </a:p>
        </p:txBody>
      </p:sp>
      <p:sp>
        <p:nvSpPr>
          <p:cNvPr id="22" name="左大括号 31">
            <a:extLst>
              <a:ext uri="{FF2B5EF4-FFF2-40B4-BE49-F238E27FC236}">
                <a16:creationId xmlns:a16="http://schemas.microsoft.com/office/drawing/2014/main" id="{2C75BCC0-4638-E94C-B0B1-187F9D52A0F3}"/>
              </a:ext>
            </a:extLst>
          </p:cNvPr>
          <p:cNvSpPr/>
          <p:nvPr/>
        </p:nvSpPr>
        <p:spPr>
          <a:xfrm rot="16200000">
            <a:off x="2273281" y="3536818"/>
            <a:ext cx="382136" cy="773826"/>
          </a:xfrm>
          <a:prstGeom prst="leftBrace">
            <a:avLst>
              <a:gd name="adj1" fmla="val 8333"/>
              <a:gd name="adj2" fmla="val 4899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文本框 32">
            <a:extLst>
              <a:ext uri="{FF2B5EF4-FFF2-40B4-BE49-F238E27FC236}">
                <a16:creationId xmlns:a16="http://schemas.microsoft.com/office/drawing/2014/main" id="{9F5EF73A-9D8D-A44A-B626-ED7858714E78}"/>
              </a:ext>
            </a:extLst>
          </p:cNvPr>
          <p:cNvSpPr txBox="1"/>
          <p:nvPr/>
        </p:nvSpPr>
        <p:spPr>
          <a:xfrm>
            <a:off x="1619262" y="4186536"/>
            <a:ext cx="135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Promoter</a:t>
            </a:r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id="{82407A8A-6CCF-3648-8B3D-B0DFA84D46E5}"/>
              </a:ext>
            </a:extLst>
          </p:cNvPr>
          <p:cNvSpPr/>
          <p:nvPr/>
        </p:nvSpPr>
        <p:spPr>
          <a:xfrm>
            <a:off x="8786200" y="3272135"/>
            <a:ext cx="1360092" cy="34741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矩形 10">
            <a:extLst>
              <a:ext uri="{FF2B5EF4-FFF2-40B4-BE49-F238E27FC236}">
                <a16:creationId xmlns:a16="http://schemas.microsoft.com/office/drawing/2014/main" id="{79011866-E680-5E49-9941-48DC868381AB}"/>
              </a:ext>
            </a:extLst>
          </p:cNvPr>
          <p:cNvSpPr/>
          <p:nvPr/>
        </p:nvSpPr>
        <p:spPr>
          <a:xfrm>
            <a:off x="3271800" y="6344489"/>
            <a:ext cx="37197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129D16-9765-5F4B-B7E8-3A26E8FE14E2}"/>
              </a:ext>
            </a:extLst>
          </p:cNvPr>
          <p:cNvSpPr txBox="1"/>
          <p:nvPr/>
        </p:nvSpPr>
        <p:spPr>
          <a:xfrm>
            <a:off x="3736738" y="6263825"/>
            <a:ext cx="2276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Intergenic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region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525C68-8737-1A46-8F81-ECEAD514B2A4}"/>
              </a:ext>
            </a:extLst>
          </p:cNvPr>
          <p:cNvCxnSpPr/>
          <p:nvPr/>
        </p:nvCxnSpPr>
        <p:spPr>
          <a:xfrm>
            <a:off x="3419350" y="301428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71A3D2-E3C3-D94E-8D23-80CD75A03A77}"/>
              </a:ext>
            </a:extLst>
          </p:cNvPr>
          <p:cNvCxnSpPr/>
          <p:nvPr/>
        </p:nvCxnSpPr>
        <p:spPr>
          <a:xfrm>
            <a:off x="3571750" y="316668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8F3762-F0B7-6148-93F5-158D303D4B35}"/>
              </a:ext>
            </a:extLst>
          </p:cNvPr>
          <p:cNvCxnSpPr/>
          <p:nvPr/>
        </p:nvCxnSpPr>
        <p:spPr>
          <a:xfrm>
            <a:off x="7268515" y="22098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CFCC62-E9F0-7349-9447-27876388D676}"/>
              </a:ext>
            </a:extLst>
          </p:cNvPr>
          <p:cNvCxnSpPr/>
          <p:nvPr/>
        </p:nvCxnSpPr>
        <p:spPr>
          <a:xfrm>
            <a:off x="7100821" y="22860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87D89A-A56B-EF4D-9009-DE75AB01B926}"/>
              </a:ext>
            </a:extLst>
          </p:cNvPr>
          <p:cNvCxnSpPr/>
          <p:nvPr/>
        </p:nvCxnSpPr>
        <p:spPr>
          <a:xfrm>
            <a:off x="7138977" y="235327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EC222D-CBA0-3041-BE75-A69C141FF03E}"/>
              </a:ext>
            </a:extLst>
          </p:cNvPr>
          <p:cNvCxnSpPr/>
          <p:nvPr/>
        </p:nvCxnSpPr>
        <p:spPr>
          <a:xfrm>
            <a:off x="7349513" y="2439242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953C82-B9D4-D840-BF6D-7660ED1C5038}"/>
              </a:ext>
            </a:extLst>
          </p:cNvPr>
          <p:cNvCxnSpPr/>
          <p:nvPr/>
        </p:nvCxnSpPr>
        <p:spPr>
          <a:xfrm>
            <a:off x="3519051" y="235327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C9395B1-2CD5-C644-9A82-3C34089D5CD9}"/>
              </a:ext>
            </a:extLst>
          </p:cNvPr>
          <p:cNvCxnSpPr/>
          <p:nvPr/>
        </p:nvCxnSpPr>
        <p:spPr>
          <a:xfrm>
            <a:off x="3271800" y="2428467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332A460-0C0E-314D-9BC3-0270B7F270D5}"/>
              </a:ext>
            </a:extLst>
          </p:cNvPr>
          <p:cNvCxnSpPr/>
          <p:nvPr/>
        </p:nvCxnSpPr>
        <p:spPr>
          <a:xfrm>
            <a:off x="3571750" y="25146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7517F6-D928-0548-8FDE-1F6ADF3740A2}"/>
              </a:ext>
            </a:extLst>
          </p:cNvPr>
          <p:cNvCxnSpPr/>
          <p:nvPr/>
        </p:nvCxnSpPr>
        <p:spPr>
          <a:xfrm>
            <a:off x="3343963" y="258086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764F83-BE63-834D-84EE-74ACA0E39B94}"/>
              </a:ext>
            </a:extLst>
          </p:cNvPr>
          <p:cNvCxnSpPr/>
          <p:nvPr/>
        </p:nvCxnSpPr>
        <p:spPr>
          <a:xfrm>
            <a:off x="3517197" y="2651679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1C635D-B329-AB45-815E-8C1A8893D901}"/>
              </a:ext>
            </a:extLst>
          </p:cNvPr>
          <p:cNvCxnSpPr/>
          <p:nvPr/>
        </p:nvCxnSpPr>
        <p:spPr>
          <a:xfrm>
            <a:off x="3371673" y="276497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A9D790-92D4-774B-8708-0C011F3C0F69}"/>
              </a:ext>
            </a:extLst>
          </p:cNvPr>
          <p:cNvCxnSpPr/>
          <p:nvPr/>
        </p:nvCxnSpPr>
        <p:spPr>
          <a:xfrm>
            <a:off x="3517197" y="289336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CB6D0A-1D65-4648-B3A2-D390FA0E3C28}"/>
              </a:ext>
            </a:extLst>
          </p:cNvPr>
          <p:cNvCxnSpPr/>
          <p:nvPr/>
        </p:nvCxnSpPr>
        <p:spPr>
          <a:xfrm>
            <a:off x="3517197" y="31242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F35012-E007-F141-AAB4-527DDCAC8C7C}"/>
              </a:ext>
            </a:extLst>
          </p:cNvPr>
          <p:cNvCxnSpPr/>
          <p:nvPr/>
        </p:nvCxnSpPr>
        <p:spPr>
          <a:xfrm>
            <a:off x="7109800" y="258086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600D7-A443-934A-B97E-124FA32D5A5F}"/>
              </a:ext>
            </a:extLst>
          </p:cNvPr>
          <p:cNvCxnSpPr/>
          <p:nvPr/>
        </p:nvCxnSpPr>
        <p:spPr>
          <a:xfrm>
            <a:off x="7219158" y="2764976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41B50E4-3B2A-7542-842A-04F6E9E16766}"/>
              </a:ext>
            </a:extLst>
          </p:cNvPr>
          <p:cNvCxnSpPr/>
          <p:nvPr/>
        </p:nvCxnSpPr>
        <p:spPr>
          <a:xfrm>
            <a:off x="7250509" y="288343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75B498-2C09-914E-9485-FC687C2C5A0E}"/>
              </a:ext>
            </a:extLst>
          </p:cNvPr>
          <p:cNvCxnSpPr/>
          <p:nvPr/>
        </p:nvCxnSpPr>
        <p:spPr>
          <a:xfrm>
            <a:off x="7138977" y="302190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F9AB0C9-50BF-A045-84AA-50694F9BD777}"/>
              </a:ext>
            </a:extLst>
          </p:cNvPr>
          <p:cNvCxnSpPr/>
          <p:nvPr/>
        </p:nvCxnSpPr>
        <p:spPr>
          <a:xfrm>
            <a:off x="5227316" y="3124200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DCF882-A226-8E49-90D6-19C2628084C4}"/>
              </a:ext>
            </a:extLst>
          </p:cNvPr>
          <p:cNvCxnSpPr/>
          <p:nvPr/>
        </p:nvCxnSpPr>
        <p:spPr>
          <a:xfrm>
            <a:off x="5303992" y="2898368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26E1579-C27C-774A-9574-72E38E1B1F10}"/>
              </a:ext>
            </a:extLst>
          </p:cNvPr>
          <p:cNvCxnSpPr/>
          <p:nvPr/>
        </p:nvCxnSpPr>
        <p:spPr>
          <a:xfrm>
            <a:off x="5223073" y="2962870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6EA10F-79E5-2D4A-9A5F-92EED17ABBFA}"/>
              </a:ext>
            </a:extLst>
          </p:cNvPr>
          <p:cNvCxnSpPr/>
          <p:nvPr/>
        </p:nvCxnSpPr>
        <p:spPr>
          <a:xfrm>
            <a:off x="5303992" y="3014284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3CC7E2-E2BE-F24C-A3CB-0F3E4AAB0F07}"/>
              </a:ext>
            </a:extLst>
          </p:cNvPr>
          <p:cNvCxnSpPr/>
          <p:nvPr/>
        </p:nvCxnSpPr>
        <p:spPr>
          <a:xfrm>
            <a:off x="5303992" y="3091100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747581-919C-2B4C-BCF1-FE61958E135C}"/>
              </a:ext>
            </a:extLst>
          </p:cNvPr>
          <p:cNvCxnSpPr/>
          <p:nvPr/>
        </p:nvCxnSpPr>
        <p:spPr>
          <a:xfrm>
            <a:off x="5219484" y="2874504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1E5E195-B03B-594C-9F75-1B3DCF4D6709}"/>
              </a:ext>
            </a:extLst>
          </p:cNvPr>
          <p:cNvCxnSpPr/>
          <p:nvPr/>
        </p:nvCxnSpPr>
        <p:spPr>
          <a:xfrm>
            <a:off x="5303992" y="2828865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DEEF2D4-D474-0C45-94F5-8D62930127DA}"/>
              </a:ext>
            </a:extLst>
          </p:cNvPr>
          <p:cNvCxnSpPr/>
          <p:nvPr/>
        </p:nvCxnSpPr>
        <p:spPr>
          <a:xfrm>
            <a:off x="5227316" y="2778906"/>
            <a:ext cx="161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48E10B-F85D-644D-9317-1C5DE9309B1C}"/>
              </a:ext>
            </a:extLst>
          </p:cNvPr>
          <p:cNvCxnSpPr/>
          <p:nvPr/>
        </p:nvCxnSpPr>
        <p:spPr>
          <a:xfrm>
            <a:off x="3103291" y="25146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4526399-BD76-104A-B3A8-F5BA04B94B24}"/>
              </a:ext>
            </a:extLst>
          </p:cNvPr>
          <p:cNvCxnSpPr/>
          <p:nvPr/>
        </p:nvCxnSpPr>
        <p:spPr>
          <a:xfrm>
            <a:off x="3068302" y="2666919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7066C5-BD58-D842-A84E-1C9A932B4CBC}"/>
              </a:ext>
            </a:extLst>
          </p:cNvPr>
          <p:cNvCxnSpPr/>
          <p:nvPr/>
        </p:nvCxnSpPr>
        <p:spPr>
          <a:xfrm>
            <a:off x="3257989" y="2828865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C93DD9-5CA5-054C-BBD1-9306F850DF50}"/>
              </a:ext>
            </a:extLst>
          </p:cNvPr>
          <p:cNvCxnSpPr/>
          <p:nvPr/>
        </p:nvCxnSpPr>
        <p:spPr>
          <a:xfrm>
            <a:off x="3217764" y="296725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FF8DB0-FCDC-A949-A43D-085CE784AFA4}"/>
              </a:ext>
            </a:extLst>
          </p:cNvPr>
          <p:cNvCxnSpPr/>
          <p:nvPr/>
        </p:nvCxnSpPr>
        <p:spPr>
          <a:xfrm>
            <a:off x="3117961" y="304914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B059D65-5D89-0042-A248-5A7696E28372}"/>
              </a:ext>
            </a:extLst>
          </p:cNvPr>
          <p:cNvCxnSpPr/>
          <p:nvPr/>
        </p:nvCxnSpPr>
        <p:spPr>
          <a:xfrm>
            <a:off x="3057099" y="312420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24A594-7D41-A74A-B208-C2F9F065D65F}"/>
              </a:ext>
            </a:extLst>
          </p:cNvPr>
          <p:cNvCxnSpPr/>
          <p:nvPr/>
        </p:nvCxnSpPr>
        <p:spPr>
          <a:xfrm>
            <a:off x="2970799" y="317430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D5EA486-13DF-8542-8FF9-760B65A99979}"/>
              </a:ext>
            </a:extLst>
          </p:cNvPr>
          <p:cNvCxnSpPr/>
          <p:nvPr/>
        </p:nvCxnSpPr>
        <p:spPr>
          <a:xfrm>
            <a:off x="7781425" y="223042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287C8DE-7E40-0A43-8522-B2F9DDC3106F}"/>
              </a:ext>
            </a:extLst>
          </p:cNvPr>
          <p:cNvCxnSpPr/>
          <p:nvPr/>
        </p:nvCxnSpPr>
        <p:spPr>
          <a:xfrm>
            <a:off x="7613731" y="230662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39F002A-5544-3D43-B71E-29D3A2117096}"/>
              </a:ext>
            </a:extLst>
          </p:cNvPr>
          <p:cNvCxnSpPr/>
          <p:nvPr/>
        </p:nvCxnSpPr>
        <p:spPr>
          <a:xfrm>
            <a:off x="7651887" y="2373898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243CB40-61E4-2B4C-A7E6-F15819645F60}"/>
              </a:ext>
            </a:extLst>
          </p:cNvPr>
          <p:cNvCxnSpPr/>
          <p:nvPr/>
        </p:nvCxnSpPr>
        <p:spPr>
          <a:xfrm>
            <a:off x="7862423" y="2459870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854B1A-86BD-2348-BE8E-E5FA95CF6983}"/>
              </a:ext>
            </a:extLst>
          </p:cNvPr>
          <p:cNvCxnSpPr/>
          <p:nvPr/>
        </p:nvCxnSpPr>
        <p:spPr>
          <a:xfrm>
            <a:off x="7622710" y="260149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6E1DD3-2F73-A845-A752-E3CB9B697AFB}"/>
              </a:ext>
            </a:extLst>
          </p:cNvPr>
          <p:cNvCxnSpPr/>
          <p:nvPr/>
        </p:nvCxnSpPr>
        <p:spPr>
          <a:xfrm>
            <a:off x="7732068" y="2785604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79D295D-563C-B146-A826-D8AA4292500E}"/>
              </a:ext>
            </a:extLst>
          </p:cNvPr>
          <p:cNvCxnSpPr/>
          <p:nvPr/>
        </p:nvCxnSpPr>
        <p:spPr>
          <a:xfrm>
            <a:off x="7763419" y="2904062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7B0B3A-5448-2245-9EF7-20D27AB160AD}"/>
              </a:ext>
            </a:extLst>
          </p:cNvPr>
          <p:cNvCxnSpPr/>
          <p:nvPr/>
        </p:nvCxnSpPr>
        <p:spPr>
          <a:xfrm>
            <a:off x="7651887" y="3042532"/>
            <a:ext cx="413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29A0240-6FB1-6246-9A60-678EC467CCCA}"/>
              </a:ext>
            </a:extLst>
          </p:cNvPr>
          <p:cNvCxnSpPr/>
          <p:nvPr/>
        </p:nvCxnSpPr>
        <p:spPr>
          <a:xfrm>
            <a:off x="4631535" y="3021904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3EC949B-13FF-304F-AF9E-8D1A125FAE2C}"/>
              </a:ext>
            </a:extLst>
          </p:cNvPr>
          <p:cNvCxnSpPr/>
          <p:nvPr/>
        </p:nvCxnSpPr>
        <p:spPr>
          <a:xfrm>
            <a:off x="4403748" y="3088170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C1372A3-CDB4-6848-8589-8AC444155857}"/>
              </a:ext>
            </a:extLst>
          </p:cNvPr>
          <p:cNvCxnSpPr/>
          <p:nvPr/>
        </p:nvCxnSpPr>
        <p:spPr>
          <a:xfrm>
            <a:off x="4576982" y="315898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E422D48-BB82-C44B-8B8D-CB017D2ACDC4}"/>
              </a:ext>
            </a:extLst>
          </p:cNvPr>
          <p:cNvCxnSpPr/>
          <p:nvPr/>
        </p:nvCxnSpPr>
        <p:spPr>
          <a:xfrm>
            <a:off x="4163076" y="3021904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42CDEFF-B5E1-834D-A5A4-53F60A7B0901}"/>
              </a:ext>
            </a:extLst>
          </p:cNvPr>
          <p:cNvCxnSpPr/>
          <p:nvPr/>
        </p:nvCxnSpPr>
        <p:spPr>
          <a:xfrm>
            <a:off x="4128087" y="317422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3DB3580-7D63-5B4F-8AA5-AEE309EE9D4A}"/>
              </a:ext>
            </a:extLst>
          </p:cNvPr>
          <p:cNvCxnSpPr/>
          <p:nvPr/>
        </p:nvCxnSpPr>
        <p:spPr>
          <a:xfrm>
            <a:off x="6033695" y="3014284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935F4A0-0F2C-7148-93DE-C4057C34D8D3}"/>
              </a:ext>
            </a:extLst>
          </p:cNvPr>
          <p:cNvCxnSpPr/>
          <p:nvPr/>
        </p:nvCxnSpPr>
        <p:spPr>
          <a:xfrm>
            <a:off x="6102403" y="3088170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4996996-7BF8-B243-9A1B-837E6D0D5CD0}"/>
              </a:ext>
            </a:extLst>
          </p:cNvPr>
          <p:cNvCxnSpPr/>
          <p:nvPr/>
        </p:nvCxnSpPr>
        <p:spPr>
          <a:xfrm>
            <a:off x="6275637" y="315898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6BEBC3-55AD-864C-AB3F-44ED5F6E4FA0}"/>
              </a:ext>
            </a:extLst>
          </p:cNvPr>
          <p:cNvCxnSpPr/>
          <p:nvPr/>
        </p:nvCxnSpPr>
        <p:spPr>
          <a:xfrm>
            <a:off x="5826742" y="3174223"/>
            <a:ext cx="41390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D0114D4-0160-F544-B113-0F8640E45CE4}"/>
              </a:ext>
            </a:extLst>
          </p:cNvPr>
          <p:cNvCxnSpPr/>
          <p:nvPr/>
        </p:nvCxnSpPr>
        <p:spPr>
          <a:xfrm>
            <a:off x="9242747" y="2935771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1193FF2-FEFC-1C4C-AB29-2F4C8BF4D1B4}"/>
              </a:ext>
            </a:extLst>
          </p:cNvPr>
          <p:cNvCxnSpPr/>
          <p:nvPr/>
        </p:nvCxnSpPr>
        <p:spPr>
          <a:xfrm>
            <a:off x="9542697" y="3021904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E9FD28A-269B-6945-A3A9-136351CD802F}"/>
              </a:ext>
            </a:extLst>
          </p:cNvPr>
          <p:cNvCxnSpPr/>
          <p:nvPr/>
        </p:nvCxnSpPr>
        <p:spPr>
          <a:xfrm>
            <a:off x="9314910" y="3088170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C17DCDA-D6D5-A44E-A854-75AA9E8AF9EB}"/>
              </a:ext>
            </a:extLst>
          </p:cNvPr>
          <p:cNvCxnSpPr/>
          <p:nvPr/>
        </p:nvCxnSpPr>
        <p:spPr>
          <a:xfrm>
            <a:off x="9488144" y="3158983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B508A95-C1E8-CC42-ADC9-98BB0BF9A7DE}"/>
              </a:ext>
            </a:extLst>
          </p:cNvPr>
          <p:cNvCxnSpPr/>
          <p:nvPr/>
        </p:nvCxnSpPr>
        <p:spPr>
          <a:xfrm>
            <a:off x="9074238" y="3021904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8F06EE-2C47-F24E-8035-96DBCB8EC643}"/>
              </a:ext>
            </a:extLst>
          </p:cNvPr>
          <p:cNvCxnSpPr/>
          <p:nvPr/>
        </p:nvCxnSpPr>
        <p:spPr>
          <a:xfrm>
            <a:off x="9039249" y="3174223"/>
            <a:ext cx="41390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2376C03-D09B-F641-8460-BA2ACA630A54}"/>
              </a:ext>
            </a:extLst>
          </p:cNvPr>
          <p:cNvCxnSpPr/>
          <p:nvPr/>
        </p:nvCxnSpPr>
        <p:spPr>
          <a:xfrm>
            <a:off x="2378949" y="2886751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48FA905-2692-1748-8FE7-8CE53D72AF77}"/>
              </a:ext>
            </a:extLst>
          </p:cNvPr>
          <p:cNvCxnSpPr/>
          <p:nvPr/>
        </p:nvCxnSpPr>
        <p:spPr>
          <a:xfrm>
            <a:off x="2131698" y="2961948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7F7C51A-B21E-D440-A34C-E1CDEE39369B}"/>
              </a:ext>
            </a:extLst>
          </p:cNvPr>
          <p:cNvCxnSpPr/>
          <p:nvPr/>
        </p:nvCxnSpPr>
        <p:spPr>
          <a:xfrm>
            <a:off x="2431648" y="3048081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A1082C-4BAC-C546-B652-8C6193740D7D}"/>
              </a:ext>
            </a:extLst>
          </p:cNvPr>
          <p:cNvCxnSpPr/>
          <p:nvPr/>
        </p:nvCxnSpPr>
        <p:spPr>
          <a:xfrm>
            <a:off x="2377095" y="3185160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62A2F1B-8989-E046-9FDA-DDFCE5F0403B}"/>
              </a:ext>
            </a:extLst>
          </p:cNvPr>
          <p:cNvCxnSpPr/>
          <p:nvPr/>
        </p:nvCxnSpPr>
        <p:spPr>
          <a:xfrm>
            <a:off x="1963189" y="3048081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1AE84C3-7557-CC42-8129-3694966F1291}"/>
              </a:ext>
            </a:extLst>
          </p:cNvPr>
          <p:cNvCxnSpPr/>
          <p:nvPr/>
        </p:nvCxnSpPr>
        <p:spPr>
          <a:xfrm>
            <a:off x="1928200" y="3200400"/>
            <a:ext cx="41390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0657564-6E7F-CD42-90CE-1BE8205A3739}"/>
              </a:ext>
            </a:extLst>
          </p:cNvPr>
          <p:cNvSpPr/>
          <p:nvPr/>
        </p:nvSpPr>
        <p:spPr>
          <a:xfrm>
            <a:off x="2180328" y="1880693"/>
            <a:ext cx="84876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typically only looks coding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Read counts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summaried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across all exons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 over intron/promote regions commonly are NOT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coounted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may be extended to cover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Non-coding RNAs (Functional elements)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Small RNAs,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etc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6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"/>
                            </p:stCondLst>
                            <p:childTnLst>
                              <p:par>
                                <p:cTn id="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"/>
                            </p:stCondLst>
                            <p:childTnLst>
                              <p:par>
                                <p:cTn id="9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"/>
                            </p:stCondLst>
                            <p:childTnLst>
                              <p:par>
                                <p:cTn id="10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3" dur="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"/>
                            </p:stCondLst>
                            <p:childTnLst>
                              <p:par>
                                <p:cTn id="1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"/>
                            </p:stCondLst>
                            <p:childTnLst>
                              <p:par>
                                <p:cTn id="1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"/>
                            </p:stCondLst>
                            <p:childTnLst>
                              <p:par>
                                <p:cTn id="1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"/>
                            </p:stCondLst>
                            <p:childTnLst>
                              <p:par>
                                <p:cTn id="1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"/>
                            </p:stCondLst>
                            <p:childTnLst>
                              <p:par>
                                <p:cTn id="1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00"/>
                            </p:stCondLst>
                            <p:childTnLst>
                              <p:par>
                                <p:cTn id="1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50"/>
                            </p:stCondLst>
                            <p:childTnLst>
                              <p:par>
                                <p:cTn id="1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0"/>
                            </p:stCondLst>
                            <p:childTnLst>
                              <p:par>
                                <p:cTn id="1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50"/>
                            </p:stCondLst>
                            <p:childTnLst>
                              <p:par>
                                <p:cTn id="1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50"/>
                            </p:stCondLst>
                            <p:childTnLst>
                              <p:par>
                                <p:cTn id="1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600"/>
                            </p:stCondLst>
                            <p:childTnLst>
                              <p:par>
                                <p:cTn id="1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50"/>
                            </p:stCondLst>
                            <p:childTnLst>
                              <p:par>
                                <p:cTn id="19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700"/>
                            </p:stCondLst>
                            <p:childTnLst>
                              <p:par>
                                <p:cTn id="20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50"/>
                            </p:stCondLst>
                            <p:childTnLst>
                              <p:par>
                                <p:cTn id="20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800"/>
                            </p:stCondLst>
                            <p:childTnLst>
                              <p:par>
                                <p:cTn id="2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850"/>
                            </p:stCondLst>
                            <p:childTnLst>
                              <p:par>
                                <p:cTn id="2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900"/>
                            </p:stCondLst>
                            <p:childTnLst>
                              <p:par>
                                <p:cTn id="2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950"/>
                            </p:stCondLst>
                            <p:childTnLst>
                              <p:par>
                                <p:cTn id="2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50"/>
                            </p:stCondLst>
                            <p:childTnLst>
                              <p:par>
                                <p:cTn id="2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100"/>
                            </p:stCondLst>
                            <p:childTnLst>
                              <p:par>
                                <p:cTn id="2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150"/>
                            </p:stCondLst>
                            <p:childTnLst>
                              <p:par>
                                <p:cTn id="2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200"/>
                            </p:stCondLst>
                            <p:childTnLst>
                              <p:par>
                                <p:cTn id="2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250"/>
                            </p:stCondLst>
                            <p:childTnLst>
                              <p:par>
                                <p:cTn id="27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0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350"/>
                            </p:stCondLst>
                            <p:childTnLst>
                              <p:par>
                                <p:cTn id="28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400"/>
                            </p:stCondLst>
                            <p:childTnLst>
                              <p:par>
                                <p:cTn id="28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450"/>
                            </p:stCondLst>
                            <p:childTnLst>
                              <p:par>
                                <p:cTn id="29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500"/>
                            </p:stCondLst>
                            <p:childTnLst>
                              <p:par>
                                <p:cTn id="30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550"/>
                            </p:stCondLst>
                            <p:childTnLst>
                              <p:par>
                                <p:cTn id="30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600"/>
                            </p:stCondLst>
                            <p:childTnLst>
                              <p:par>
                                <p:cTn id="3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1650"/>
                            </p:stCondLst>
                            <p:childTnLst>
                              <p:par>
                                <p:cTn id="3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2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700"/>
                            </p:stCondLst>
                            <p:childTnLst>
                              <p:par>
                                <p:cTn id="3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0" dur="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1850"/>
                            </p:stCondLst>
                            <p:childTnLst>
                              <p:par>
                                <p:cTn id="3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900"/>
                            </p:stCondLst>
                            <p:childTnLst>
                              <p:par>
                                <p:cTn id="3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2" dur="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1950"/>
                            </p:stCondLst>
                            <p:childTnLst>
                              <p:par>
                                <p:cTn id="3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50"/>
                            </p:stCondLst>
                            <p:childTnLst>
                              <p:par>
                                <p:cTn id="3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00"/>
                            </p:stCondLst>
                            <p:childTnLst>
                              <p:par>
                                <p:cTn id="37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50"/>
                            </p:stCondLst>
                            <p:childTnLst>
                              <p:par>
                                <p:cTn id="3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200"/>
                            </p:stCondLst>
                            <p:childTnLst>
                              <p:par>
                                <p:cTn id="3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9" dur="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250"/>
                            </p:stCondLst>
                            <p:childTnLst>
                              <p:par>
                                <p:cTn id="3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300"/>
                            </p:stCondLst>
                            <p:childTnLst>
                              <p:par>
                                <p:cTn id="3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350"/>
                            </p:stCondLst>
                            <p:childTnLst>
                              <p:par>
                                <p:cTn id="40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7" dur="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400"/>
                            </p:stCondLst>
                            <p:childTnLst>
                              <p:par>
                                <p:cTn id="4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3" dur="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450"/>
                            </p:stCondLst>
                            <p:childTnLst>
                              <p:par>
                                <p:cTn id="4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500"/>
                            </p:stCondLst>
                            <p:childTnLst>
                              <p:par>
                                <p:cTn id="4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5" dur="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550"/>
                            </p:stCondLst>
                            <p:childTnLst>
                              <p:par>
                                <p:cTn id="4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1" dur="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600"/>
                            </p:stCondLst>
                            <p:childTnLst>
                              <p:par>
                                <p:cTn id="4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7" dur="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650"/>
                            </p:stCondLst>
                            <p:childTnLst>
                              <p:par>
                                <p:cTn id="4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3" dur="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700"/>
                            </p:stCondLst>
                            <p:childTnLst>
                              <p:par>
                                <p:cTn id="4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9" dur="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750"/>
                            </p:stCondLst>
                            <p:childTnLst>
                              <p:par>
                                <p:cTn id="4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5" dur="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800"/>
                            </p:stCondLst>
                            <p:childTnLst>
                              <p:par>
                                <p:cTn id="4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1" dur="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850"/>
                            </p:stCondLst>
                            <p:childTnLst>
                              <p:par>
                                <p:cTn id="4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7" dur="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900"/>
                            </p:stCondLst>
                            <p:childTnLst>
                              <p:par>
                                <p:cTn id="4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3" dur="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950"/>
                            </p:stCondLst>
                            <p:childTnLst>
                              <p:par>
                                <p:cTn id="47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1000"/>
                            </p:stCondLst>
                            <p:childTnLst>
                              <p:par>
                                <p:cTn id="48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5" dur="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500"/>
                            </p:stCondLst>
                            <p:childTnLst>
                              <p:par>
                                <p:cTn id="5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2.22222E-6 0.25 " pathEditMode="relative" rAng="0" ptsTypes="AA">
                                      <p:cBhvr>
                                        <p:cTn id="5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6 L 5.55556E-7 0.25 " pathEditMode="relative" rAng="0" ptsTypes="AA">
                                      <p:cBhvr>
                                        <p:cTn id="5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1.94444E-6 0.25 " pathEditMode="relative" rAng="0" ptsTypes="AA">
                                      <p:cBhvr>
                                        <p:cTn id="5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5185E-6 L -2.22222E-6 0.25 " pathEditMode="relative" rAng="0" ptsTypes="AA">
                                      <p:cBhvr>
                                        <p:cTn id="5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-3.61111E-6 0.25 " pathEditMode="relative" rAng="0" ptsTypes="AA">
                                      <p:cBhvr>
                                        <p:cTn id="5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33333E-6 L -5.55556E-7 0.25 " pathEditMode="relative" rAng="0" ptsTypes="AA">
                                      <p:cBhvr>
                                        <p:cTn id="5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3.61111E-6 0.25 " pathEditMode="relative" rAng="0" ptsTypes="AA">
                                      <p:cBhvr>
                                        <p:cTn id="5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2.77556E-17 0.47824 " pathEditMode="relative" rAng="0" ptsTypes="AA">
                                      <p:cBhvr>
                                        <p:cTn id="5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912"/>
                                    </p:animMotion>
                                  </p:childTnLst>
                                </p:cTn>
                              </p:par>
                              <p:par>
                                <p:cTn id="5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-3.05556E-6 0.37546 " pathEditMode="relative" rAng="0" ptsTypes="AA">
                                      <p:cBhvr>
                                        <p:cTn id="5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73"/>
                                    </p:animMotion>
                                  </p:childTnLst>
                                </p:cTn>
                              </p:par>
                              <p:par>
                                <p:cTn id="5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0.47732 " pathEditMode="relative" rAng="0" ptsTypes="AA">
                                      <p:cBhvr>
                                        <p:cTn id="5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866"/>
                                    </p:animMotion>
                                  </p:childTnLst>
                                </p:cTn>
                              </p:par>
                              <p:par>
                                <p:cTn id="5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33333E-6 L -1.11111E-6 0.25 " pathEditMode="relative" rAng="0" ptsTypes="AA">
                                      <p:cBhvr>
                                        <p:cTn id="5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2.22222E-6 0.25 " pathEditMode="relative" rAng="0" ptsTypes="AA">
                                      <p:cBhvr>
                                        <p:cTn id="54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1.38889E-6 0.25 " pathEditMode="relative" rAng="0" ptsTypes="AA">
                                      <p:cBhvr>
                                        <p:cTn id="55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0.25 " pathEditMode="relative" rAng="0" ptsTypes="AA">
                                      <p:cBhvr>
                                        <p:cTn id="5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2.22222E-6 0.25 " pathEditMode="relative" rAng="0" ptsTypes="AA">
                                      <p:cBhvr>
                                        <p:cTn id="5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2.22222E-6 0.25 " pathEditMode="relative" rAng="0" ptsTypes="AA">
                                      <p:cBhvr>
                                        <p:cTn id="55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5E-6 0.25 " pathEditMode="relative" rAng="0" ptsTypes="AA">
                                      <p:cBhvr>
                                        <p:cTn id="55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-2.77778E-6 0.25 " pathEditMode="relative" rAng="0" ptsTypes="AA">
                                      <p:cBhvr>
                                        <p:cTn id="5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5E-6 0.25 " pathEditMode="relative" rAng="0" ptsTypes="AA">
                                      <p:cBhvr>
                                        <p:cTn id="56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5E-6 0.25 " pathEditMode="relative" rAng="0" ptsTypes="AA">
                                      <p:cBhvr>
                                        <p:cTn id="56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2.5E-6 0.25 " pathEditMode="relative" rAng="0" ptsTypes="AA">
                                      <p:cBhvr>
                                        <p:cTn id="5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3.05556E-6 0.25 " pathEditMode="relative" rAng="0" ptsTypes="AA">
                                      <p:cBhvr>
                                        <p:cTn id="56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 L -2.77778E-6 0.25 " pathEditMode="relative" rAng="0" ptsTypes="AA">
                                      <p:cBhvr>
                                        <p:cTn id="57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2.5E-6 0.25 " pathEditMode="relative" rAng="0" ptsTypes="AA">
                                      <p:cBhvr>
                                        <p:cTn id="57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5E-6 0.25 " pathEditMode="relative" rAng="0" ptsTypes="AA">
                                      <p:cBhvr>
                                        <p:cTn id="57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2.22222E-6 0.25 " pathEditMode="relative" rAng="0" ptsTypes="AA">
                                      <p:cBhvr>
                                        <p:cTn id="57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8.33333E-7 0.25 " pathEditMode="relative" rAng="0" ptsTypes="AA">
                                      <p:cBhvr>
                                        <p:cTn id="57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L 1.11111E-6 0.25 " pathEditMode="relative" rAng="0" ptsTypes="AA">
                                      <p:cBhvr>
                                        <p:cTn id="58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-2.22222E-6 0.25 " pathEditMode="relative" rAng="0" ptsTypes="AA">
                                      <p:cBhvr>
                                        <p:cTn id="58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1.94444E-6 0.25 " pathEditMode="relative" rAng="0" ptsTypes="AA">
                                      <p:cBhvr>
                                        <p:cTn id="58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33333E-6 L -2.22222E-6 0.25 " pathEditMode="relative" rAng="0" ptsTypes="AA">
                                      <p:cBhvr>
                                        <p:cTn id="58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44444E-6 L -2.22222E-6 0.25 " pathEditMode="relative" rAng="0" ptsTypes="AA">
                                      <p:cBhvr>
                                        <p:cTn id="58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25 " pathEditMode="relative" rAng="0" ptsTypes="AA">
                                      <p:cBhvr>
                                        <p:cTn id="59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 L -2.22222E-6 0.25 " pathEditMode="relative" rAng="0" ptsTypes="AA">
                                      <p:cBhvr>
                                        <p:cTn id="59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1.11111E-6 0.25 " pathEditMode="relative" rAng="0" ptsTypes="AA">
                                      <p:cBhvr>
                                        <p:cTn id="59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1.94444E-6 0.25 " pathEditMode="relative" rAng="0" ptsTypes="AA">
                                      <p:cBhvr>
                                        <p:cTn id="59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5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3333E-6 L 4.72222E-6 0.25 " pathEditMode="relative" rAng="0" ptsTypes="AA">
                                      <p:cBhvr>
                                        <p:cTn id="59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1.94444E-6 0.25 " pathEditMode="relative" rAng="0" ptsTypes="AA">
                                      <p:cBhvr>
                                        <p:cTn id="60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2.22222E-6 0.25 " pathEditMode="relative" rAng="0" ptsTypes="AA">
                                      <p:cBhvr>
                                        <p:cTn id="60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3.05556E-6 0.25 " pathEditMode="relative" rAng="0" ptsTypes="AA">
                                      <p:cBhvr>
                                        <p:cTn id="60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3.88889E-6 0.25 " pathEditMode="relative" rAng="0" ptsTypes="AA">
                                      <p:cBhvr>
                                        <p:cTn id="60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-4.72222E-6 0.25 " pathEditMode="relative" rAng="0" ptsTypes="AA">
                                      <p:cBhvr>
                                        <p:cTn id="60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-1.94444E-6 0.25 " pathEditMode="relative" rAng="0" ptsTypes="AA">
                                      <p:cBhvr>
                                        <p:cTn id="61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8148E-6 L -4.44444E-6 0.25 " pathEditMode="relative" rAng="0" ptsTypes="AA">
                                      <p:cBhvr>
                                        <p:cTn id="61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66667E-6 0.25 " pathEditMode="relative" rAng="0" ptsTypes="AA">
                                      <p:cBhvr>
                                        <p:cTn id="61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1.66667E-6 0.25 " pathEditMode="relative" rAng="0" ptsTypes="AA">
                                      <p:cBhvr>
                                        <p:cTn id="61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6 L 1.38889E-6 0.25 " pathEditMode="relative" rAng="0" ptsTypes="AA">
                                      <p:cBhvr>
                                        <p:cTn id="61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-3.33333E-6 0.25 " pathEditMode="relative" rAng="0" ptsTypes="AA">
                                      <p:cBhvr>
                                        <p:cTn id="621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2.5E-6 0.25 " pathEditMode="relative" rAng="0" ptsTypes="AA">
                                      <p:cBhvr>
                                        <p:cTn id="62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-1.11111E-6 0.25 " pathEditMode="relative" rAng="0" ptsTypes="AA">
                                      <p:cBhvr>
                                        <p:cTn id="62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1.66667E-6 0.25 " pathEditMode="relative" rAng="0" ptsTypes="AA">
                                      <p:cBhvr>
                                        <p:cTn id="62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4.16667E-6 0.25 " pathEditMode="relative" rAng="0" ptsTypes="AA">
                                      <p:cBhvr>
                                        <p:cTn id="629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2.5E-6 0.25 " pathEditMode="relative" rAng="0" ptsTypes="AA">
                                      <p:cBhvr>
                                        <p:cTn id="63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0.25 " pathEditMode="relative" rAng="0" ptsTypes="AA">
                                      <p:cBhvr>
                                        <p:cTn id="63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1.38889E-6 0.25 " pathEditMode="relative" rAng="0" ptsTypes="AA">
                                      <p:cBhvr>
                                        <p:cTn id="63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2.77778E-7 0.25 " pathEditMode="relative" rAng="0" ptsTypes="AA">
                                      <p:cBhvr>
                                        <p:cTn id="63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2.77778E-7 0.25 " pathEditMode="relative" rAng="0" ptsTypes="AA">
                                      <p:cBhvr>
                                        <p:cTn id="6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7.40741E-7 L 5.55112E-17 0.25 " pathEditMode="relative" rAng="0" ptsTypes="AA">
                                      <p:cBhvr>
                                        <p:cTn id="6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5.55112E-17 0.25 " pathEditMode="relative" rAng="0" ptsTypes="AA">
                                      <p:cBhvr>
                                        <p:cTn id="64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-3.61111E-6 0.25 " pathEditMode="relative" rAng="0" ptsTypes="AA">
                                      <p:cBhvr>
                                        <p:cTn id="6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25 " pathEditMode="relative" rAng="0" ptsTypes="AA">
                                      <p:cBhvr>
                                        <p:cTn id="64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1.66667E-6 0.25 " pathEditMode="relative" rAng="0" ptsTypes="AA">
                                      <p:cBhvr>
                                        <p:cTn id="64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3333E-6 L 1.38889E-6 0.25 " pathEditMode="relative" rAng="0" ptsTypes="AA">
                                      <p:cBhvr>
                                        <p:cTn id="65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-3.88889E-6 0.25 " pathEditMode="relative" rAng="0" ptsTypes="AA">
                                      <p:cBhvr>
                                        <p:cTn id="65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2.5E-6 0.25 " pathEditMode="relative" rAng="0" ptsTypes="AA">
                                      <p:cBhvr>
                                        <p:cTn id="65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96296E-6 L 4.44444E-6 0.25 " pathEditMode="relative" rAng="0" ptsTypes="AA">
                                      <p:cBhvr>
                                        <p:cTn id="65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3.33333E-6 0.25 " pathEditMode="relative" rAng="0" ptsTypes="AA">
                                      <p:cBhvr>
                                        <p:cTn id="65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8.33333E-7 0.25 " pathEditMode="relative" rAng="0" ptsTypes="AA">
                                      <p:cBhvr>
                                        <p:cTn id="66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48148E-6 L -2.77778E-6 0.25 " pathEditMode="relative" rAng="0" ptsTypes="AA">
                                      <p:cBhvr>
                                        <p:cTn id="66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3.61111E-6 0.25 " pathEditMode="relative" rAng="0" ptsTypes="AA">
                                      <p:cBhvr>
                                        <p:cTn id="66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-3.88889E-6 0.25 " pathEditMode="relative" rAng="0" ptsTypes="AA">
                                      <p:cBhvr>
                                        <p:cTn id="66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-4.44444E-6 0.25 " pathEditMode="relative" rAng="0" ptsTypes="AA">
                                      <p:cBhvr>
                                        <p:cTn id="66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2500"/>
                            </p:stCondLst>
                            <p:childTnLst>
                              <p:par>
                                <p:cTn id="6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/>
      <p:bldP spid="12" grpId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 animBg="1"/>
      <p:bldP spid="25" grpId="1" animBg="1"/>
      <p:bldP spid="26" grpId="0"/>
      <p:bldP spid="26" grpId="1"/>
      <p:bldP spid="8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E4F7-5DCE-4796-86AB-06F739AD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detects splicing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9BD666-4621-4EE6-9893-26AB79AC8161}"/>
              </a:ext>
            </a:extLst>
          </p:cNvPr>
          <p:cNvGrpSpPr/>
          <p:nvPr/>
        </p:nvGrpSpPr>
        <p:grpSpPr>
          <a:xfrm>
            <a:off x="1829424" y="1943957"/>
            <a:ext cx="8533152" cy="2970086"/>
            <a:chOff x="2652712" y="2237173"/>
            <a:chExt cx="6886575" cy="2396971"/>
          </a:xfrm>
        </p:grpSpPr>
        <p:pic>
          <p:nvPicPr>
            <p:cNvPr id="1026" name="Picture 2" descr="RNAseq - an introduction">
              <a:extLst>
                <a:ext uri="{FF2B5EF4-FFF2-40B4-BE49-F238E27FC236}">
                  <a16:creationId xmlns:a16="http://schemas.microsoft.com/office/drawing/2014/main" id="{F0A1CE6E-9A5E-454C-83CC-55695DB9D6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25" b="52888"/>
            <a:stretch/>
          </p:blipFill>
          <p:spPr bwMode="auto">
            <a:xfrm>
              <a:off x="2652712" y="2547891"/>
              <a:ext cx="6886575" cy="208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172393-896F-48BF-B318-8C4ACC282A34}"/>
                </a:ext>
              </a:extLst>
            </p:cNvPr>
            <p:cNvSpPr/>
            <p:nvPr/>
          </p:nvSpPr>
          <p:spPr>
            <a:xfrm>
              <a:off x="8114190" y="2237173"/>
              <a:ext cx="1425097" cy="5415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149EB85-86C4-4EAD-B0C1-8592C573B9B1}"/>
              </a:ext>
            </a:extLst>
          </p:cNvPr>
          <p:cNvSpPr txBox="1"/>
          <p:nvPr/>
        </p:nvSpPr>
        <p:spPr>
          <a:xfrm>
            <a:off x="1480" y="640700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https://galaxyproject.org/tutorials/rb_rnaseq/</a:t>
            </a:r>
          </a:p>
        </p:txBody>
      </p:sp>
    </p:spTree>
    <p:extLst>
      <p:ext uri="{BB962C8B-B14F-4D97-AF65-F5344CB8AC3E}">
        <p14:creationId xmlns:p14="http://schemas.microsoft.com/office/powerpoint/2010/main" val="2722692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E5A21B-8D44-5640-A7E2-FDCB88DA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8" y="466737"/>
            <a:ext cx="10597260" cy="54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4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tremendous interest in formal bioinformatics training... yet, opportunities for such training are sparse.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Solution: Provide training as a weekly workshop open to all!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2349F-687D-48E3-A557-5DF06D8FC24F}"/>
              </a:ext>
            </a:extLst>
          </p:cNvPr>
          <p:cNvSpPr/>
          <p:nvPr/>
        </p:nvSpPr>
        <p:spPr>
          <a:xfrm>
            <a:off x="647699" y="4113213"/>
            <a:ext cx="10706101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538E8-10CA-4A01-979E-BDD9303D070D}"/>
              </a:ext>
            </a:extLst>
          </p:cNvPr>
          <p:cNvSpPr/>
          <p:nvPr/>
        </p:nvSpPr>
        <p:spPr>
          <a:xfrm>
            <a:off x="647698" y="5438776"/>
            <a:ext cx="10706101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9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data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0D4E39-8731-444A-A5E6-833DC28B3D6E}"/>
              </a:ext>
            </a:extLst>
          </p:cNvPr>
          <p:cNvCxnSpPr/>
          <p:nvPr/>
        </p:nvCxnSpPr>
        <p:spPr>
          <a:xfrm flipH="1">
            <a:off x="4800600" y="1600200"/>
            <a:ext cx="45720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25556D-9C46-8549-90AD-3B1A4AD7ADDF}"/>
              </a:ext>
            </a:extLst>
          </p:cNvPr>
          <p:cNvSpPr txBox="1"/>
          <p:nvPr/>
        </p:nvSpPr>
        <p:spPr>
          <a:xfrm>
            <a:off x="5254487" y="1340718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73CE4-5C32-5947-8C80-48E24BC53336}"/>
              </a:ext>
            </a:extLst>
          </p:cNvPr>
          <p:cNvSpPr txBox="1"/>
          <p:nvPr/>
        </p:nvSpPr>
        <p:spPr>
          <a:xfrm>
            <a:off x="1906308" y="127480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693654-3889-A146-9EFA-FD520C737E6A}"/>
              </a:ext>
            </a:extLst>
          </p:cNvPr>
          <p:cNvCxnSpPr>
            <a:cxnSpLocks/>
          </p:cNvCxnSpPr>
          <p:nvPr/>
        </p:nvCxnSpPr>
        <p:spPr>
          <a:xfrm>
            <a:off x="2428246" y="1644134"/>
            <a:ext cx="314955" cy="870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CD6B21-A136-544C-9FDA-EBC9BC20926C}"/>
              </a:ext>
            </a:extLst>
          </p:cNvPr>
          <p:cNvCxnSpPr>
            <a:cxnSpLocks/>
          </p:cNvCxnSpPr>
          <p:nvPr/>
        </p:nvCxnSpPr>
        <p:spPr>
          <a:xfrm flipH="1">
            <a:off x="7122120" y="1644135"/>
            <a:ext cx="802680" cy="10945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8A2B9A-E9C4-7348-BF88-F529B72B68B9}"/>
              </a:ext>
            </a:extLst>
          </p:cNvPr>
          <p:cNvSpPr txBox="1"/>
          <p:nvPr/>
        </p:nvSpPr>
        <p:spPr>
          <a:xfrm>
            <a:off x="7919097" y="1182470"/>
            <a:ext cx="2745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of sequence reads aligned to this gene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DBB294-E71D-4E3B-BAA7-70E93169FE1A}"/>
              </a:ext>
            </a:extLst>
          </p:cNvPr>
          <p:cNvCxnSpPr/>
          <p:nvPr/>
        </p:nvCxnSpPr>
        <p:spPr>
          <a:xfrm>
            <a:off x="2310063" y="4937759"/>
            <a:ext cx="0" cy="1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9654B2-3D86-4E5F-8959-AA31204F040E}"/>
              </a:ext>
            </a:extLst>
          </p:cNvPr>
          <p:cNvSpPr txBox="1"/>
          <p:nvPr/>
        </p:nvSpPr>
        <p:spPr>
          <a:xfrm>
            <a:off x="1496000" y="6227545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35k + rows </a:t>
            </a:r>
          </a:p>
        </p:txBody>
      </p:sp>
    </p:spTree>
    <p:extLst>
      <p:ext uri="{BB962C8B-B14F-4D97-AF65-F5344CB8AC3E}">
        <p14:creationId xmlns:p14="http://schemas.microsoft.com/office/powerpoint/2010/main" val="144958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67" y="152061"/>
            <a:ext cx="11026066" cy="1325563"/>
          </a:xfrm>
        </p:spPr>
        <p:txBody>
          <a:bodyPr/>
          <a:lstStyle/>
          <a:p>
            <a:r>
              <a:rPr lang="en-US" dirty="0"/>
              <a:t>RNA-Seq can detect changes </a:t>
            </a:r>
            <a:r>
              <a:rPr lang="en-US" i="1" dirty="0"/>
              <a:t>between</a:t>
            </a:r>
            <a:r>
              <a:rPr lang="en-US" dirty="0"/>
              <a:t> samples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8F09E-A2B8-4E99-AAD3-0C5EC061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3" r="11843"/>
          <a:stretch/>
        </p:blipFill>
        <p:spPr>
          <a:xfrm>
            <a:off x="582967" y="2303455"/>
            <a:ext cx="5068849" cy="4255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95A41-9520-4CAD-9DF6-B863A525B235}"/>
              </a:ext>
            </a:extLst>
          </p:cNvPr>
          <p:cNvSpPr/>
          <p:nvPr/>
        </p:nvSpPr>
        <p:spPr>
          <a:xfrm>
            <a:off x="5711190" y="2119851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BBDDF-D830-47ED-B96E-C672E81B646E}"/>
              </a:ext>
            </a:extLst>
          </p:cNvPr>
          <p:cNvSpPr/>
          <p:nvPr/>
        </p:nvSpPr>
        <p:spPr>
          <a:xfrm>
            <a:off x="5089642" y="2150399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4951D-B357-46E0-B63C-8465FEF0189D}"/>
              </a:ext>
            </a:extLst>
          </p:cNvPr>
          <p:cNvSpPr/>
          <p:nvPr/>
        </p:nvSpPr>
        <p:spPr>
          <a:xfrm rot="5400000">
            <a:off x="5745597" y="2321827"/>
            <a:ext cx="468318" cy="1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C3A191-0235-43D2-80F1-0C99A45C3851}"/>
              </a:ext>
            </a:extLst>
          </p:cNvPr>
          <p:cNvGrpSpPr/>
          <p:nvPr/>
        </p:nvGrpSpPr>
        <p:grpSpPr>
          <a:xfrm>
            <a:off x="6432316" y="1477624"/>
            <a:ext cx="5028645" cy="5266229"/>
            <a:chOff x="6432316" y="1477624"/>
            <a:chExt cx="5028645" cy="5266229"/>
          </a:xfrm>
        </p:grpSpPr>
        <p:pic>
          <p:nvPicPr>
            <p:cNvPr id="12" name="Picture 11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DF2E9D8-8C57-42F1-9725-3A8F97DDB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49" b="86009"/>
            <a:stretch/>
          </p:blipFill>
          <p:spPr>
            <a:xfrm>
              <a:off x="6432316" y="1477624"/>
              <a:ext cx="2408606" cy="716833"/>
            </a:xfrm>
            <a:prstGeom prst="rect">
              <a:avLst/>
            </a:prstGeom>
          </p:spPr>
        </p:pic>
        <p:pic>
          <p:nvPicPr>
            <p:cNvPr id="30" name="Picture 2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3F9EF8F9-A884-4B9D-A573-5AF1332FB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" t="13125" b="5337"/>
            <a:stretch/>
          </p:blipFill>
          <p:spPr>
            <a:xfrm>
              <a:off x="6702100" y="2196380"/>
              <a:ext cx="4758861" cy="41777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6C8F38-D3D8-43D7-AF72-875E43D3213B}"/>
                </a:ext>
              </a:extLst>
            </p:cNvPr>
            <p:cNvSpPr txBox="1"/>
            <p:nvPr/>
          </p:nvSpPr>
          <p:spPr>
            <a:xfrm>
              <a:off x="9940677" y="637452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A4377B-7C2C-4770-9346-13F29721A1EE}"/>
                </a:ext>
              </a:extLst>
            </p:cNvPr>
            <p:cNvSpPr txBox="1"/>
            <p:nvPr/>
          </p:nvSpPr>
          <p:spPr>
            <a:xfrm>
              <a:off x="7871120" y="637452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NCI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DACBFA-5097-4A75-BF7F-AEF71874F124}"/>
              </a:ext>
            </a:extLst>
          </p:cNvPr>
          <p:cNvSpPr/>
          <p:nvPr/>
        </p:nvSpPr>
        <p:spPr>
          <a:xfrm>
            <a:off x="1020932" y="5646197"/>
            <a:ext cx="4590680" cy="23081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4A61B-8407-4034-82C8-A6951F263437}"/>
              </a:ext>
            </a:extLst>
          </p:cNvPr>
          <p:cNvSpPr txBox="1"/>
          <p:nvPr/>
        </p:nvSpPr>
        <p:spPr>
          <a:xfrm>
            <a:off x="1765540" y="1661234"/>
            <a:ext cx="470000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2A431-59D9-42D8-A6AD-4B503220A32A}"/>
              </a:ext>
            </a:extLst>
          </p:cNvPr>
          <p:cNvSpPr txBox="1"/>
          <p:nvPr/>
        </p:nvSpPr>
        <p:spPr>
          <a:xfrm>
            <a:off x="3676663" y="1658239"/>
            <a:ext cx="51969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NCI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5AF6D3-BB12-4870-9314-13B27F22EEEB}"/>
              </a:ext>
            </a:extLst>
          </p:cNvPr>
          <p:cNvSpPr/>
          <p:nvPr/>
        </p:nvSpPr>
        <p:spPr>
          <a:xfrm>
            <a:off x="1176079" y="2102655"/>
            <a:ext cx="1648922" cy="183604"/>
          </a:xfrm>
          <a:prstGeom prst="rect">
            <a:avLst/>
          </a:prstGeom>
          <a:solidFill>
            <a:srgbClr val="00BF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CB7C44-E78E-4622-BD44-0ED36186D051}"/>
              </a:ext>
            </a:extLst>
          </p:cNvPr>
          <p:cNvSpPr/>
          <p:nvPr/>
        </p:nvSpPr>
        <p:spPr>
          <a:xfrm>
            <a:off x="2850666" y="2104314"/>
            <a:ext cx="2198490" cy="183604"/>
          </a:xfrm>
          <a:prstGeom prst="rect">
            <a:avLst/>
          </a:prstGeom>
          <a:solidFill>
            <a:srgbClr val="F876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67" y="152061"/>
            <a:ext cx="11026066" cy="1325563"/>
          </a:xfrm>
        </p:spPr>
        <p:txBody>
          <a:bodyPr/>
          <a:lstStyle/>
          <a:p>
            <a:r>
              <a:rPr lang="en-US" dirty="0"/>
              <a:t>RNA-Seq can detect changes </a:t>
            </a:r>
            <a:r>
              <a:rPr lang="en-US" i="1" dirty="0"/>
              <a:t>between</a:t>
            </a:r>
            <a:r>
              <a:rPr lang="en-US" dirty="0"/>
              <a:t> samples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8F09E-A2B8-4E99-AAD3-0C5EC061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3" r="11843"/>
          <a:stretch/>
        </p:blipFill>
        <p:spPr>
          <a:xfrm>
            <a:off x="582967" y="2303455"/>
            <a:ext cx="5068849" cy="4255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95A41-9520-4CAD-9DF6-B863A525B235}"/>
              </a:ext>
            </a:extLst>
          </p:cNvPr>
          <p:cNvSpPr/>
          <p:nvPr/>
        </p:nvSpPr>
        <p:spPr>
          <a:xfrm>
            <a:off x="5711190" y="2119851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BBDDF-D830-47ED-B96E-C672E81B646E}"/>
              </a:ext>
            </a:extLst>
          </p:cNvPr>
          <p:cNvSpPr/>
          <p:nvPr/>
        </p:nvSpPr>
        <p:spPr>
          <a:xfrm>
            <a:off x="5089642" y="2150399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4951D-B357-46E0-B63C-8465FEF0189D}"/>
              </a:ext>
            </a:extLst>
          </p:cNvPr>
          <p:cNvSpPr/>
          <p:nvPr/>
        </p:nvSpPr>
        <p:spPr>
          <a:xfrm rot="5400000">
            <a:off x="5745597" y="2321827"/>
            <a:ext cx="468318" cy="1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C3A191-0235-43D2-80F1-0C99A45C3851}"/>
              </a:ext>
            </a:extLst>
          </p:cNvPr>
          <p:cNvGrpSpPr/>
          <p:nvPr/>
        </p:nvGrpSpPr>
        <p:grpSpPr>
          <a:xfrm>
            <a:off x="6432316" y="1477624"/>
            <a:ext cx="5028645" cy="5266229"/>
            <a:chOff x="6432316" y="1477624"/>
            <a:chExt cx="5028645" cy="5266229"/>
          </a:xfrm>
        </p:grpSpPr>
        <p:pic>
          <p:nvPicPr>
            <p:cNvPr id="12" name="Picture 11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DF2E9D8-8C57-42F1-9725-3A8F97DDB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49" b="86009"/>
            <a:stretch/>
          </p:blipFill>
          <p:spPr>
            <a:xfrm>
              <a:off x="6432316" y="1477624"/>
              <a:ext cx="2408606" cy="716833"/>
            </a:xfrm>
            <a:prstGeom prst="rect">
              <a:avLst/>
            </a:prstGeom>
          </p:spPr>
        </p:pic>
        <p:pic>
          <p:nvPicPr>
            <p:cNvPr id="30" name="Picture 2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3F9EF8F9-A884-4B9D-A573-5AF1332FB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" t="13125" b="5337"/>
            <a:stretch/>
          </p:blipFill>
          <p:spPr>
            <a:xfrm>
              <a:off x="6702100" y="2196380"/>
              <a:ext cx="4758861" cy="41777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6C8F38-D3D8-43D7-AF72-875E43D3213B}"/>
                </a:ext>
              </a:extLst>
            </p:cNvPr>
            <p:cNvSpPr txBox="1"/>
            <p:nvPr/>
          </p:nvSpPr>
          <p:spPr>
            <a:xfrm>
              <a:off x="9940677" y="637452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A4377B-7C2C-4770-9346-13F29721A1EE}"/>
                </a:ext>
              </a:extLst>
            </p:cNvPr>
            <p:cNvSpPr txBox="1"/>
            <p:nvPr/>
          </p:nvSpPr>
          <p:spPr>
            <a:xfrm>
              <a:off x="7871120" y="637452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NCI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DACBFA-5097-4A75-BF7F-AEF71874F124}"/>
              </a:ext>
            </a:extLst>
          </p:cNvPr>
          <p:cNvSpPr/>
          <p:nvPr/>
        </p:nvSpPr>
        <p:spPr>
          <a:xfrm>
            <a:off x="1020932" y="5646197"/>
            <a:ext cx="4590680" cy="23081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4A61B-8407-4034-82C8-A6951F263437}"/>
              </a:ext>
            </a:extLst>
          </p:cNvPr>
          <p:cNvSpPr txBox="1"/>
          <p:nvPr/>
        </p:nvSpPr>
        <p:spPr>
          <a:xfrm>
            <a:off x="1765540" y="1661234"/>
            <a:ext cx="470000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2A431-59D9-42D8-A6AD-4B503220A32A}"/>
              </a:ext>
            </a:extLst>
          </p:cNvPr>
          <p:cNvSpPr txBox="1"/>
          <p:nvPr/>
        </p:nvSpPr>
        <p:spPr>
          <a:xfrm>
            <a:off x="3676663" y="1658239"/>
            <a:ext cx="51969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NCI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5AF6D3-BB12-4870-9314-13B27F22EEEB}"/>
              </a:ext>
            </a:extLst>
          </p:cNvPr>
          <p:cNvSpPr/>
          <p:nvPr/>
        </p:nvSpPr>
        <p:spPr>
          <a:xfrm>
            <a:off x="1176079" y="2102655"/>
            <a:ext cx="1648922" cy="183604"/>
          </a:xfrm>
          <a:prstGeom prst="rect">
            <a:avLst/>
          </a:prstGeom>
          <a:solidFill>
            <a:srgbClr val="00BF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CB7C44-E78E-4622-BD44-0ED36186D051}"/>
              </a:ext>
            </a:extLst>
          </p:cNvPr>
          <p:cNvSpPr/>
          <p:nvPr/>
        </p:nvSpPr>
        <p:spPr>
          <a:xfrm>
            <a:off x="2850666" y="2104314"/>
            <a:ext cx="2198490" cy="183604"/>
          </a:xfrm>
          <a:prstGeom prst="rect">
            <a:avLst/>
          </a:prstGeom>
          <a:solidFill>
            <a:srgbClr val="F876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A25E3D-314D-4911-9DE0-9ECB55D18BB5}"/>
              </a:ext>
            </a:extLst>
          </p:cNvPr>
          <p:cNvSpPr/>
          <p:nvPr/>
        </p:nvSpPr>
        <p:spPr>
          <a:xfrm>
            <a:off x="1955179" y="1564606"/>
            <a:ext cx="7652552" cy="3785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Questions we can answer: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Pathways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Biological processes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New drug targets?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survival?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genotypes?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475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67" y="152061"/>
            <a:ext cx="11026066" cy="1325563"/>
          </a:xfrm>
        </p:spPr>
        <p:txBody>
          <a:bodyPr/>
          <a:lstStyle/>
          <a:p>
            <a:r>
              <a:rPr lang="en-US" dirty="0"/>
              <a:t>RNA-Seq can detect changes </a:t>
            </a:r>
            <a:r>
              <a:rPr lang="en-US" i="1" dirty="0"/>
              <a:t>between</a:t>
            </a:r>
            <a:r>
              <a:rPr lang="en-US" dirty="0"/>
              <a:t> samples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38F09E-A2B8-4E99-AAD3-0C5EC061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3" r="11843"/>
          <a:stretch/>
        </p:blipFill>
        <p:spPr>
          <a:xfrm>
            <a:off x="582967" y="2303455"/>
            <a:ext cx="5068849" cy="42557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95A41-9520-4CAD-9DF6-B863A525B235}"/>
              </a:ext>
            </a:extLst>
          </p:cNvPr>
          <p:cNvSpPr/>
          <p:nvPr/>
        </p:nvSpPr>
        <p:spPr>
          <a:xfrm>
            <a:off x="5711190" y="2119851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DBBDDF-D830-47ED-B96E-C672E81B646E}"/>
              </a:ext>
            </a:extLst>
          </p:cNvPr>
          <p:cNvSpPr/>
          <p:nvPr/>
        </p:nvSpPr>
        <p:spPr>
          <a:xfrm>
            <a:off x="5089642" y="2150399"/>
            <a:ext cx="521970" cy="153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44951D-B357-46E0-B63C-8465FEF0189D}"/>
              </a:ext>
            </a:extLst>
          </p:cNvPr>
          <p:cNvSpPr/>
          <p:nvPr/>
        </p:nvSpPr>
        <p:spPr>
          <a:xfrm rot="5400000">
            <a:off x="5745597" y="2321827"/>
            <a:ext cx="468318" cy="137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C3A191-0235-43D2-80F1-0C99A45C3851}"/>
              </a:ext>
            </a:extLst>
          </p:cNvPr>
          <p:cNvGrpSpPr/>
          <p:nvPr/>
        </p:nvGrpSpPr>
        <p:grpSpPr>
          <a:xfrm>
            <a:off x="6432316" y="1477624"/>
            <a:ext cx="5028645" cy="5266229"/>
            <a:chOff x="6432316" y="1477624"/>
            <a:chExt cx="5028645" cy="5266229"/>
          </a:xfrm>
        </p:grpSpPr>
        <p:pic>
          <p:nvPicPr>
            <p:cNvPr id="12" name="Picture 11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8DF2E9D8-8C57-42F1-9725-3A8F97DDB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49" b="86009"/>
            <a:stretch/>
          </p:blipFill>
          <p:spPr>
            <a:xfrm>
              <a:off x="6432316" y="1477624"/>
              <a:ext cx="2408606" cy="716833"/>
            </a:xfrm>
            <a:prstGeom prst="rect">
              <a:avLst/>
            </a:prstGeom>
          </p:spPr>
        </p:pic>
        <p:pic>
          <p:nvPicPr>
            <p:cNvPr id="30" name="Picture 2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3F9EF8F9-A884-4B9D-A573-5AF1332FB0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" t="13125" b="5337"/>
            <a:stretch/>
          </p:blipFill>
          <p:spPr>
            <a:xfrm>
              <a:off x="6702100" y="2196380"/>
              <a:ext cx="4758861" cy="41777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6C8F38-D3D8-43D7-AF72-875E43D3213B}"/>
                </a:ext>
              </a:extLst>
            </p:cNvPr>
            <p:cNvSpPr txBox="1"/>
            <p:nvPr/>
          </p:nvSpPr>
          <p:spPr>
            <a:xfrm>
              <a:off x="9940677" y="637452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A4377B-7C2C-4770-9346-13F29721A1EE}"/>
                </a:ext>
              </a:extLst>
            </p:cNvPr>
            <p:cNvSpPr txBox="1"/>
            <p:nvPr/>
          </p:nvSpPr>
          <p:spPr>
            <a:xfrm>
              <a:off x="7871120" y="6374521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NCI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DACBFA-5097-4A75-BF7F-AEF71874F124}"/>
              </a:ext>
            </a:extLst>
          </p:cNvPr>
          <p:cNvSpPr/>
          <p:nvPr/>
        </p:nvSpPr>
        <p:spPr>
          <a:xfrm>
            <a:off x="1020932" y="5646197"/>
            <a:ext cx="4590680" cy="230819"/>
          </a:xfrm>
          <a:prstGeom prst="rect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14A61B-8407-4034-82C8-A6951F263437}"/>
              </a:ext>
            </a:extLst>
          </p:cNvPr>
          <p:cNvSpPr txBox="1"/>
          <p:nvPr/>
        </p:nvSpPr>
        <p:spPr>
          <a:xfrm>
            <a:off x="1765540" y="1661234"/>
            <a:ext cx="470000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2A431-59D9-42D8-A6AD-4B503220A32A}"/>
              </a:ext>
            </a:extLst>
          </p:cNvPr>
          <p:cNvSpPr txBox="1"/>
          <p:nvPr/>
        </p:nvSpPr>
        <p:spPr>
          <a:xfrm>
            <a:off x="3676663" y="1658239"/>
            <a:ext cx="519694" cy="3693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NCI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5AF6D3-BB12-4870-9314-13B27F22EEEB}"/>
              </a:ext>
            </a:extLst>
          </p:cNvPr>
          <p:cNvSpPr/>
          <p:nvPr/>
        </p:nvSpPr>
        <p:spPr>
          <a:xfrm>
            <a:off x="1176079" y="2102655"/>
            <a:ext cx="1648922" cy="183604"/>
          </a:xfrm>
          <a:prstGeom prst="rect">
            <a:avLst/>
          </a:prstGeom>
          <a:solidFill>
            <a:srgbClr val="00BF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CB7C44-E78E-4622-BD44-0ED36186D051}"/>
              </a:ext>
            </a:extLst>
          </p:cNvPr>
          <p:cNvSpPr/>
          <p:nvPr/>
        </p:nvSpPr>
        <p:spPr>
          <a:xfrm>
            <a:off x="2850666" y="2104314"/>
            <a:ext cx="2198490" cy="183604"/>
          </a:xfrm>
          <a:prstGeom prst="rect">
            <a:avLst/>
          </a:prstGeom>
          <a:solidFill>
            <a:srgbClr val="F876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A25E3D-314D-4911-9DE0-9ECB55D18BB5}"/>
              </a:ext>
            </a:extLst>
          </p:cNvPr>
          <p:cNvSpPr/>
          <p:nvPr/>
        </p:nvSpPr>
        <p:spPr>
          <a:xfrm>
            <a:off x="1955179" y="1564606"/>
            <a:ext cx="7652552" cy="3785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Questions we can answer: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Pathways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Biological processes overexpressed?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New drug targets?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survival?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Gene expression patterns associated with genotypes?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Questions we cannot answer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How do cellular populations change in AD vs NCI?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Do all cell types show the same differential expression?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Are there cell subpopulations which are capable of surviving? Are there vulnerable subpopulations?</a:t>
            </a:r>
          </a:p>
        </p:txBody>
      </p:sp>
    </p:spTree>
    <p:extLst>
      <p:ext uri="{BB962C8B-B14F-4D97-AF65-F5344CB8AC3E}">
        <p14:creationId xmlns:p14="http://schemas.microsoft.com/office/powerpoint/2010/main" val="4226382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933590" cy="1325563"/>
          </a:xfrm>
        </p:spPr>
        <p:txBody>
          <a:bodyPr/>
          <a:lstStyle/>
          <a:p>
            <a:r>
              <a:rPr lang="en-US" dirty="0"/>
              <a:t>RNA sequencing cannot resolve heterogeneity within complex 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41866-C2AC-4C07-9965-8F67F83F1079}"/>
              </a:ext>
            </a:extLst>
          </p:cNvPr>
          <p:cNvSpPr txBox="1"/>
          <p:nvPr/>
        </p:nvSpPr>
        <p:spPr>
          <a:xfrm>
            <a:off x="736847" y="5601811"/>
            <a:ext cx="143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Homogenous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6EC33-F9B3-4662-94AE-4100BEDC5C5C}"/>
              </a:ext>
            </a:extLst>
          </p:cNvPr>
          <p:cNvSpPr txBox="1"/>
          <p:nvPr/>
        </p:nvSpPr>
        <p:spPr>
          <a:xfrm>
            <a:off x="10020465" y="5601811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Heterogenous</a:t>
            </a: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F2CD3648-810A-4523-893C-8E90D42950F6}"/>
              </a:ext>
            </a:extLst>
          </p:cNvPr>
          <p:cNvSpPr/>
          <p:nvPr/>
        </p:nvSpPr>
        <p:spPr>
          <a:xfrm>
            <a:off x="2491666" y="5191702"/>
            <a:ext cx="7208668" cy="665796"/>
          </a:xfrm>
          <a:prstGeom prst="rtTriangl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21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038F4-8048-42F8-976F-0EEBBB796362}"/>
              </a:ext>
            </a:extLst>
          </p:cNvPr>
          <p:cNvSpPr txBox="1"/>
          <p:nvPr/>
        </p:nvSpPr>
        <p:spPr>
          <a:xfrm>
            <a:off x="4571640" y="6033843"/>
            <a:ext cx="30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Suitability for bulk RNA-Seq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5AF5D0-AF76-415B-9774-A7545C4F456F}"/>
              </a:ext>
            </a:extLst>
          </p:cNvPr>
          <p:cNvSpPr/>
          <p:nvPr/>
        </p:nvSpPr>
        <p:spPr>
          <a:xfrm>
            <a:off x="8886996" y="2287578"/>
            <a:ext cx="2095130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Post-mortem tissues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84F32F-4C53-4853-A9E4-EF631B3BD5AB}"/>
              </a:ext>
            </a:extLst>
          </p:cNvPr>
          <p:cNvSpPr/>
          <p:nvPr/>
        </p:nvSpPr>
        <p:spPr>
          <a:xfrm>
            <a:off x="3600999" y="4158156"/>
            <a:ext cx="1720986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Cell lines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DB3E1C-2A9E-42BB-AF00-1FF69C6658FE}"/>
              </a:ext>
            </a:extLst>
          </p:cNvPr>
          <p:cNvSpPr/>
          <p:nvPr/>
        </p:nvSpPr>
        <p:spPr>
          <a:xfrm>
            <a:off x="2913554" y="1956115"/>
            <a:ext cx="1956952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Sorted patient cells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CC11FC-B5AC-4645-8F56-549591EFE2EE}"/>
              </a:ext>
            </a:extLst>
          </p:cNvPr>
          <p:cNvSpPr/>
          <p:nvPr/>
        </p:nvSpPr>
        <p:spPr>
          <a:xfrm>
            <a:off x="1513190" y="3167871"/>
            <a:ext cx="1956952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Clonal cell populations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E8FB7-4A81-4738-B4C0-4C2F541CD7E9}"/>
              </a:ext>
            </a:extLst>
          </p:cNvPr>
          <p:cNvSpPr/>
          <p:nvPr/>
        </p:nvSpPr>
        <p:spPr>
          <a:xfrm>
            <a:off x="9074068" y="3950759"/>
            <a:ext cx="1720987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Tumor biopsies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B6C879-926B-4789-B3E5-44BFDE666024}"/>
              </a:ext>
            </a:extLst>
          </p:cNvPr>
          <p:cNvSpPr/>
          <p:nvPr/>
        </p:nvSpPr>
        <p:spPr>
          <a:xfrm>
            <a:off x="4756066" y="2960616"/>
            <a:ext cx="1792630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Transfected cells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365AC4A-7CE2-4F99-9D36-9E4702127131}"/>
              </a:ext>
            </a:extLst>
          </p:cNvPr>
          <p:cNvSpPr/>
          <p:nvPr/>
        </p:nvSpPr>
        <p:spPr>
          <a:xfrm>
            <a:off x="6572679" y="3772592"/>
            <a:ext cx="1720986" cy="104271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Organoids</a:t>
            </a:r>
          </a:p>
        </p:txBody>
      </p:sp>
    </p:spTree>
    <p:extLst>
      <p:ext uri="{BB962C8B-B14F-4D97-AF65-F5344CB8AC3E}">
        <p14:creationId xmlns:p14="http://schemas.microsoft.com/office/powerpoint/2010/main" val="936462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 Seq: every cell is a unique </a:t>
            </a:r>
            <a:r>
              <a:rPr lang="en-US" i="1" dirty="0"/>
              <a:t>sample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A3A793-DD73-4A4D-98E5-682B0BFFAAE7}"/>
              </a:ext>
            </a:extLst>
          </p:cNvPr>
          <p:cNvSpPr/>
          <p:nvPr/>
        </p:nvSpPr>
        <p:spPr>
          <a:xfrm>
            <a:off x="0" y="6611779"/>
            <a:ext cx="6912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https://community.10xgenomics.com/t5/10x-Blog/Single-Cell-RNA-Seq-An-Introductory-Overview-and-Tools-for/ba-p/547</a:t>
            </a:r>
          </a:p>
        </p:txBody>
      </p:sp>
    </p:spTree>
    <p:extLst>
      <p:ext uri="{BB962C8B-B14F-4D97-AF65-F5344CB8AC3E}">
        <p14:creationId xmlns:p14="http://schemas.microsoft.com/office/powerpoint/2010/main" val="3014814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F3180-2B70-4B2C-BA3D-8688473E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Single-cell RNA Seq: every cell is a unique </a:t>
            </a:r>
            <a:r>
              <a:rPr lang="en-US" i="1" dirty="0"/>
              <a:t>sample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C5CBA-436C-4D6F-9BC2-0A8B554AF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" t="1934"/>
          <a:stretch/>
        </p:blipFill>
        <p:spPr>
          <a:xfrm>
            <a:off x="669524" y="1873184"/>
            <a:ext cx="10270724" cy="45853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A3A793-DD73-4A4D-98E5-682B0BFFAAE7}"/>
              </a:ext>
            </a:extLst>
          </p:cNvPr>
          <p:cNvSpPr/>
          <p:nvPr/>
        </p:nvSpPr>
        <p:spPr>
          <a:xfrm>
            <a:off x="0" y="6611779"/>
            <a:ext cx="69127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https://community.10xgenomics.com/t5/10x-Blog/Single-Cell-RNA-Seq-An-Introductory-Overview-and-Tools-for/ba-p/547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5C8416-F5D4-4779-AE08-66498D5BF5BF}"/>
              </a:ext>
            </a:extLst>
          </p:cNvPr>
          <p:cNvGrpSpPr/>
          <p:nvPr/>
        </p:nvGrpSpPr>
        <p:grpSpPr>
          <a:xfrm>
            <a:off x="1919056" y="1743749"/>
            <a:ext cx="9985899" cy="2521263"/>
            <a:chOff x="1919056" y="1743749"/>
            <a:chExt cx="9985899" cy="25212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A554A6-BCB2-4029-93A0-8616F48DD00C}"/>
                </a:ext>
              </a:extLst>
            </p:cNvPr>
            <p:cNvSpPr/>
            <p:nvPr/>
          </p:nvSpPr>
          <p:spPr>
            <a:xfrm>
              <a:off x="2974019" y="1743749"/>
              <a:ext cx="8930936" cy="25212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B2158A-7627-41F8-BB35-64E096B90CF8}"/>
                </a:ext>
              </a:extLst>
            </p:cNvPr>
            <p:cNvSpPr/>
            <p:nvPr/>
          </p:nvSpPr>
          <p:spPr>
            <a:xfrm>
              <a:off x="1919056" y="1970843"/>
              <a:ext cx="1516602" cy="852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759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data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F4F3E-C2F6-45A4-B922-19544BF2EBDD}"/>
              </a:ext>
            </a:extLst>
          </p:cNvPr>
          <p:cNvCxnSpPr/>
          <p:nvPr/>
        </p:nvCxnSpPr>
        <p:spPr>
          <a:xfrm>
            <a:off x="2310063" y="4937759"/>
            <a:ext cx="0" cy="1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B729A7-CC80-49AD-A201-850D541EF18B}"/>
              </a:ext>
            </a:extLst>
          </p:cNvPr>
          <p:cNvSpPr txBox="1"/>
          <p:nvPr/>
        </p:nvSpPr>
        <p:spPr>
          <a:xfrm>
            <a:off x="1496000" y="6227545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35k + rows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C0121-6A2E-4FA8-B470-DF5818171571}"/>
              </a:ext>
            </a:extLst>
          </p:cNvPr>
          <p:cNvSpPr txBox="1"/>
          <p:nvPr/>
        </p:nvSpPr>
        <p:spPr>
          <a:xfrm>
            <a:off x="8662737" y="6227545"/>
            <a:ext cx="18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315k+ data points</a:t>
            </a:r>
          </a:p>
        </p:txBody>
      </p:sp>
    </p:spTree>
    <p:extLst>
      <p:ext uri="{BB962C8B-B14F-4D97-AF65-F5344CB8AC3E}">
        <p14:creationId xmlns:p14="http://schemas.microsoft.com/office/powerpoint/2010/main" val="4089538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data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F4F3E-C2F6-45A4-B922-19544BF2EBDD}"/>
              </a:ext>
            </a:extLst>
          </p:cNvPr>
          <p:cNvCxnSpPr/>
          <p:nvPr/>
        </p:nvCxnSpPr>
        <p:spPr>
          <a:xfrm>
            <a:off x="2310063" y="4937759"/>
            <a:ext cx="0" cy="1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B729A7-CC80-49AD-A201-850D541EF18B}"/>
              </a:ext>
            </a:extLst>
          </p:cNvPr>
          <p:cNvSpPr txBox="1"/>
          <p:nvPr/>
        </p:nvSpPr>
        <p:spPr>
          <a:xfrm>
            <a:off x="1496000" y="6227545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35k + rows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3298C-9F00-4706-A7B2-CEBB93BFD897}"/>
              </a:ext>
            </a:extLst>
          </p:cNvPr>
          <p:cNvSpPr txBox="1"/>
          <p:nvPr/>
        </p:nvSpPr>
        <p:spPr>
          <a:xfrm>
            <a:off x="9492988" y="1954879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8000+ columns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FECFD9-8333-4C5B-820E-446CAFF0EEB3}"/>
              </a:ext>
            </a:extLst>
          </p:cNvPr>
          <p:cNvCxnSpPr/>
          <p:nvPr/>
        </p:nvCxnSpPr>
        <p:spPr>
          <a:xfrm>
            <a:off x="8064035" y="1857675"/>
            <a:ext cx="2042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559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B244-3929-3C45-9ADE-C10B864F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data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F1D1-B5E3-C049-AC1C-77271849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400"/>
            <a:ext cx="6786580" cy="38780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5F4F3E-C2F6-45A4-B922-19544BF2EBDD}"/>
              </a:ext>
            </a:extLst>
          </p:cNvPr>
          <p:cNvCxnSpPr/>
          <p:nvPr/>
        </p:nvCxnSpPr>
        <p:spPr>
          <a:xfrm>
            <a:off x="2310063" y="4937759"/>
            <a:ext cx="0" cy="1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B729A7-CC80-49AD-A201-850D541EF18B}"/>
              </a:ext>
            </a:extLst>
          </p:cNvPr>
          <p:cNvSpPr txBox="1"/>
          <p:nvPr/>
        </p:nvSpPr>
        <p:spPr>
          <a:xfrm>
            <a:off x="1496000" y="6227545"/>
            <a:ext cx="124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35k + rows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3298C-9F00-4706-A7B2-CEBB93BFD897}"/>
              </a:ext>
            </a:extLst>
          </p:cNvPr>
          <p:cNvSpPr txBox="1"/>
          <p:nvPr/>
        </p:nvSpPr>
        <p:spPr>
          <a:xfrm>
            <a:off x="9492988" y="1954879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8000+ columns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FECFD9-8333-4C5B-820E-446CAFF0EEB3}"/>
              </a:ext>
            </a:extLst>
          </p:cNvPr>
          <p:cNvCxnSpPr/>
          <p:nvPr/>
        </p:nvCxnSpPr>
        <p:spPr>
          <a:xfrm>
            <a:off x="8064035" y="1857675"/>
            <a:ext cx="2042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6AB1C4-7268-44EF-84CD-F46BB4EDCF59}"/>
              </a:ext>
            </a:extLst>
          </p:cNvPr>
          <p:cNvSpPr txBox="1"/>
          <p:nvPr/>
        </p:nvSpPr>
        <p:spPr>
          <a:xfrm>
            <a:off x="8624236" y="6227545"/>
            <a:ext cx="193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280m+ </a:t>
            </a:r>
            <a:r>
              <a:rPr lang="en-US" dirty="0"/>
              <a:t>data points</a:t>
            </a:r>
          </a:p>
        </p:txBody>
      </p:sp>
    </p:spTree>
    <p:extLst>
      <p:ext uri="{BB962C8B-B14F-4D97-AF65-F5344CB8AC3E}">
        <p14:creationId xmlns:p14="http://schemas.microsoft.com/office/powerpoint/2010/main" val="397054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54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CC92-586E-46E1-9E3F-0BCB97D35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Single-cell transcriptomic analysis of</a:t>
            </a:r>
            <a:br>
              <a:rPr lang="en-US" dirty="0"/>
            </a:br>
            <a:r>
              <a:rPr lang="en-US" dirty="0"/>
              <a:t>Alzheimer’s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5E333-1432-44A4-BAA1-279E346273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err="1"/>
              <a:t>Mathys</a:t>
            </a:r>
            <a:r>
              <a:rPr lang="en-US" i="1" dirty="0"/>
              <a:t> et al.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5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Single-cell RNA-Seq of AD brains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7E39C-D4C7-4229-A0CF-A6DB6C880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7" y="1970843"/>
            <a:ext cx="4953000" cy="38481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0CF6BB-B8EA-4C42-9A99-66D35F1C6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24" y="1877855"/>
            <a:ext cx="4425502" cy="42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Cells with similar genome-wide mRNA expression will cluster together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AEBC8F-DB66-4810-B8A6-2CDDBD873353}"/>
              </a:ext>
            </a:extLst>
          </p:cNvPr>
          <p:cNvSpPr/>
          <p:nvPr/>
        </p:nvSpPr>
        <p:spPr>
          <a:xfrm>
            <a:off x="5345097" y="1938569"/>
            <a:ext cx="1038688" cy="887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815A6-C937-4315-9F24-A1E240A67F84}"/>
              </a:ext>
            </a:extLst>
          </p:cNvPr>
          <p:cNvGrpSpPr/>
          <p:nvPr/>
        </p:nvGrpSpPr>
        <p:grpSpPr>
          <a:xfrm>
            <a:off x="1237475" y="1437504"/>
            <a:ext cx="9438883" cy="4654014"/>
            <a:chOff x="1450909" y="1515183"/>
            <a:chExt cx="9438883" cy="46540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375B13-F656-4B29-87A2-E50C7984B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0909" y="1515183"/>
              <a:ext cx="9012015" cy="46540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0D0020-5411-4501-AF51-936B0CB841AA}"/>
                </a:ext>
              </a:extLst>
            </p:cNvPr>
            <p:cNvSpPr/>
            <p:nvPr/>
          </p:nvSpPr>
          <p:spPr>
            <a:xfrm>
              <a:off x="10005134" y="2475815"/>
              <a:ext cx="884658" cy="560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662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10" y="-45584"/>
            <a:ext cx="11848984" cy="1325563"/>
          </a:xfrm>
        </p:spPr>
        <p:txBody>
          <a:bodyPr/>
          <a:lstStyle/>
          <a:p>
            <a:r>
              <a:rPr lang="en-US" dirty="0"/>
              <a:t>Cell-identity expression markers identify clusters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6D388-7447-4AF8-8CB7-DFF759AAE9A1}"/>
              </a:ext>
            </a:extLst>
          </p:cNvPr>
          <p:cNvGrpSpPr/>
          <p:nvPr/>
        </p:nvGrpSpPr>
        <p:grpSpPr>
          <a:xfrm>
            <a:off x="5061186" y="1299946"/>
            <a:ext cx="6292614" cy="5419819"/>
            <a:chOff x="2226873" y="1353659"/>
            <a:chExt cx="6292614" cy="5419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B759BB-F063-4AFC-B8C7-53BE4A955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78"/>
            <a:stretch/>
          </p:blipFill>
          <p:spPr>
            <a:xfrm>
              <a:off x="2633824" y="1353659"/>
              <a:ext cx="5885663" cy="54198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AEBC8F-DB66-4810-B8A6-2CDDBD873353}"/>
                </a:ext>
              </a:extLst>
            </p:cNvPr>
            <p:cNvSpPr/>
            <p:nvPr/>
          </p:nvSpPr>
          <p:spPr>
            <a:xfrm>
              <a:off x="2226873" y="2031931"/>
              <a:ext cx="1038688" cy="8877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7355787-350B-4F96-A75B-874CCC5D1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05" y="1515183"/>
            <a:ext cx="49434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66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515600" cy="1325563"/>
          </a:xfrm>
        </p:spPr>
        <p:txBody>
          <a:bodyPr/>
          <a:lstStyle/>
          <a:p>
            <a:r>
              <a:rPr lang="en-US" dirty="0"/>
              <a:t>Analysis of DEGs by AD stage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BDBC8-8D86-4B5D-9226-AD8C62549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485" b="4722"/>
          <a:stretch/>
        </p:blipFill>
        <p:spPr>
          <a:xfrm>
            <a:off x="597985" y="1876415"/>
            <a:ext cx="11005192" cy="443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76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515600" cy="1325563"/>
          </a:xfrm>
        </p:spPr>
        <p:txBody>
          <a:bodyPr/>
          <a:lstStyle/>
          <a:p>
            <a:r>
              <a:rPr lang="en-US" dirty="0"/>
              <a:t>Analysis of DEGs by AD stage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6D5A6-BC3F-4390-A9A3-83F6A12E7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1"/>
          <a:stretch/>
        </p:blipFill>
        <p:spPr>
          <a:xfrm>
            <a:off x="971550" y="1269999"/>
            <a:ext cx="10248900" cy="53803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BC2F00-70BC-46D7-8625-41FAC0CB2691}"/>
              </a:ext>
            </a:extLst>
          </p:cNvPr>
          <p:cNvSpPr/>
          <p:nvPr/>
        </p:nvSpPr>
        <p:spPr>
          <a:xfrm>
            <a:off x="3759200" y="1269999"/>
            <a:ext cx="2336800" cy="5492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3FFF9E-403D-4C43-B421-F83FF5DB430E}"/>
              </a:ext>
            </a:extLst>
          </p:cNvPr>
          <p:cNvSpPr/>
          <p:nvPr/>
        </p:nvSpPr>
        <p:spPr>
          <a:xfrm>
            <a:off x="6096000" y="1282798"/>
            <a:ext cx="5124450" cy="5492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8"/>
            <a:ext cx="10515600" cy="1325563"/>
          </a:xfrm>
        </p:spPr>
        <p:txBody>
          <a:bodyPr/>
          <a:lstStyle/>
          <a:p>
            <a:r>
              <a:rPr lang="en-US" dirty="0"/>
              <a:t>Analysis of DEGs by AD stage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CF9F0-3D53-4A07-8D6A-6361E865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8" y="2053791"/>
            <a:ext cx="10764203" cy="38901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D5FA445-805C-47B3-AD84-E8F8F50A32FC}"/>
              </a:ext>
            </a:extLst>
          </p:cNvPr>
          <p:cNvGrpSpPr/>
          <p:nvPr/>
        </p:nvGrpSpPr>
        <p:grpSpPr>
          <a:xfrm>
            <a:off x="4450079" y="2109988"/>
            <a:ext cx="7315200" cy="4052369"/>
            <a:chOff x="4450079" y="2109988"/>
            <a:chExt cx="7315200" cy="40523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3DAD2C-F984-4846-9E63-C0C71903A7E5}"/>
                </a:ext>
              </a:extLst>
            </p:cNvPr>
            <p:cNvSpPr/>
            <p:nvPr/>
          </p:nvSpPr>
          <p:spPr>
            <a:xfrm>
              <a:off x="6095999" y="2109988"/>
              <a:ext cx="5669280" cy="40523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9C7634-63C2-4F38-8454-A157A22204A4}"/>
                </a:ext>
              </a:extLst>
            </p:cNvPr>
            <p:cNvSpPr/>
            <p:nvPr/>
          </p:nvSpPr>
          <p:spPr>
            <a:xfrm>
              <a:off x="4450079" y="3998883"/>
              <a:ext cx="3088641" cy="999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46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Sub-clustering predicts smaller cell groups within a broader cell type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CF6AA3-7C82-4A1D-B791-9842C11AC6C5}"/>
              </a:ext>
            </a:extLst>
          </p:cNvPr>
          <p:cNvSpPr/>
          <p:nvPr/>
        </p:nvSpPr>
        <p:spPr>
          <a:xfrm>
            <a:off x="4918229" y="2370338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8B635-384B-43B8-852C-46D1314A108A}"/>
              </a:ext>
            </a:extLst>
          </p:cNvPr>
          <p:cNvSpPr/>
          <p:nvPr/>
        </p:nvSpPr>
        <p:spPr>
          <a:xfrm>
            <a:off x="5576656" y="1809989"/>
            <a:ext cx="1038688" cy="665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C6204C-AFC7-467D-9D8E-6AC8EB0EAE44}"/>
              </a:ext>
            </a:extLst>
          </p:cNvPr>
          <p:cNvSpPr/>
          <p:nvPr/>
        </p:nvSpPr>
        <p:spPr>
          <a:xfrm>
            <a:off x="4648315" y="3983670"/>
            <a:ext cx="1038688" cy="1902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AEBC8F-DB66-4810-B8A6-2CDDBD873353}"/>
              </a:ext>
            </a:extLst>
          </p:cNvPr>
          <p:cNvSpPr/>
          <p:nvPr/>
        </p:nvSpPr>
        <p:spPr>
          <a:xfrm>
            <a:off x="5345097" y="1938569"/>
            <a:ext cx="1038688" cy="887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E7404-6CBE-4093-AF98-15E95FDF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656" y="2370338"/>
            <a:ext cx="12535311" cy="386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22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Sub-clusters form based on the disease status and sex of patients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52EB-9FD1-4A05-B4A8-6438F43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9" r="33732" b="3974"/>
          <a:stretch/>
        </p:blipFill>
        <p:spPr>
          <a:xfrm>
            <a:off x="2258060" y="1483360"/>
            <a:ext cx="5961916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76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F07CC-168D-42D5-9B13-29274F8B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8" y="2189482"/>
            <a:ext cx="11889285" cy="3348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620"/>
            <a:ext cx="10515600" cy="1325563"/>
          </a:xfrm>
        </p:spPr>
        <p:txBody>
          <a:bodyPr/>
          <a:lstStyle/>
          <a:p>
            <a:r>
              <a:rPr lang="en-US" dirty="0"/>
              <a:t>Sub-clusters many AD cells show differences in gene expression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AEBC8F-DB66-4810-B8A6-2CDDBD873353}"/>
              </a:ext>
            </a:extLst>
          </p:cNvPr>
          <p:cNvSpPr/>
          <p:nvPr/>
        </p:nvSpPr>
        <p:spPr>
          <a:xfrm>
            <a:off x="352413" y="4864806"/>
            <a:ext cx="5956947" cy="77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DFBBBC-6A9F-402C-96FF-B3F6A223FCAD}"/>
              </a:ext>
            </a:extLst>
          </p:cNvPr>
          <p:cNvSpPr/>
          <p:nvPr/>
        </p:nvSpPr>
        <p:spPr>
          <a:xfrm>
            <a:off x="6182360" y="1994655"/>
            <a:ext cx="5968013" cy="413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2D1DD-4CD2-44B8-9376-0DEE3F9C4A22}"/>
              </a:ext>
            </a:extLst>
          </p:cNvPr>
          <p:cNvSpPr txBox="1"/>
          <p:nvPr/>
        </p:nvSpPr>
        <p:spPr>
          <a:xfrm>
            <a:off x="1015999" y="1809989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AD population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F86EB3-4724-49E8-BAC4-DF06640F8F1F}"/>
              </a:ext>
            </a:extLst>
          </p:cNvPr>
          <p:cNvSpPr txBox="1"/>
          <p:nvPr/>
        </p:nvSpPr>
        <p:spPr>
          <a:xfrm>
            <a:off x="3575726" y="1815070"/>
            <a:ext cx="204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AD population</a:t>
            </a:r>
          </a:p>
        </p:txBody>
      </p:sp>
    </p:spTree>
    <p:extLst>
      <p:ext uri="{BB962C8B-B14F-4D97-AF65-F5344CB8AC3E}">
        <p14:creationId xmlns:p14="http://schemas.microsoft.com/office/powerpoint/2010/main" val="1953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42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3B4AD-C147-420A-87C9-479E818C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853"/>
            <a:ext cx="12192000" cy="4629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59" y="30975"/>
            <a:ext cx="11638282" cy="1325563"/>
          </a:xfrm>
        </p:spPr>
        <p:txBody>
          <a:bodyPr/>
          <a:lstStyle/>
          <a:p>
            <a:r>
              <a:rPr lang="en-US" dirty="0"/>
              <a:t>Predicted oligodendrocyte AD sub-cluster confirmed by IHC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7870BB-3E98-426B-808F-D210209C8962}"/>
              </a:ext>
            </a:extLst>
          </p:cNvPr>
          <p:cNvSpPr/>
          <p:nvPr/>
        </p:nvSpPr>
        <p:spPr>
          <a:xfrm>
            <a:off x="6096000" y="1489202"/>
            <a:ext cx="6096000" cy="534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0B04-9012-4D74-8162-F63DB47F4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C258-75BF-48AB-9FD8-247664A1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ROSMAP is a comprehensive atlas of brain aging and AD</a:t>
            </a:r>
          </a:p>
          <a:p>
            <a:r>
              <a:rPr lang="en-US" dirty="0"/>
              <a:t>RNA-Sequencing reveals differences between samples</a:t>
            </a:r>
          </a:p>
          <a:p>
            <a:r>
              <a:rPr lang="en-US" dirty="0"/>
              <a:t>Single-cell/nucleus RNA-Seq reveals cell-level differences</a:t>
            </a:r>
          </a:p>
          <a:p>
            <a:r>
              <a:rPr lang="en-US" dirty="0"/>
              <a:t>Cellular subpopulations in multiple cell types show pathology between AD and NCI patients</a:t>
            </a:r>
          </a:p>
          <a:p>
            <a:r>
              <a:rPr lang="en-US" dirty="0"/>
              <a:t>DEGs represent interesting biological themes (UPR, oxidative stress, etc.)</a:t>
            </a:r>
          </a:p>
          <a:p>
            <a:r>
              <a:rPr lang="en-US" dirty="0"/>
              <a:t>This is a resource for generating new hypotheses that has yet to be explored in-depth. (</a:t>
            </a:r>
            <a:r>
              <a:rPr lang="en-US" dirty="0">
                <a:hlinkClick r:id="rId2"/>
              </a:rPr>
              <a:t>Example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5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Outline</a:t>
            </a:r>
          </a:p>
          <a:p>
            <a:r>
              <a:rPr lang="en-US" dirty="0"/>
              <a:t>Module 1: Orientation and Review of R/RNA-Seq analysis</a:t>
            </a:r>
          </a:p>
          <a:p>
            <a:r>
              <a:rPr lang="en-US" dirty="0"/>
              <a:t>Module 2: Prepping </a:t>
            </a:r>
            <a:r>
              <a:rPr lang="en-US" dirty="0" err="1"/>
              <a:t>scRNA</a:t>
            </a:r>
            <a:r>
              <a:rPr lang="en-US" dirty="0"/>
              <a:t>-Seq data for analysis</a:t>
            </a:r>
          </a:p>
          <a:p>
            <a:r>
              <a:rPr lang="en-US" dirty="0"/>
              <a:t>Module 3: Uncovering dataset structure with manifold learning</a:t>
            </a:r>
          </a:p>
          <a:p>
            <a:r>
              <a:rPr lang="en-US" dirty="0"/>
              <a:t>Module 4: </a:t>
            </a:r>
            <a:r>
              <a:rPr lang="en-US" dirty="0" err="1"/>
              <a:t>scRNA</a:t>
            </a:r>
            <a:r>
              <a:rPr lang="en-US" dirty="0"/>
              <a:t>-Seq biological interpretation</a:t>
            </a:r>
          </a:p>
          <a:p>
            <a:r>
              <a:rPr lang="en-US" dirty="0"/>
              <a:t>Module 5: Advanced topics in single cell analysis</a:t>
            </a:r>
          </a:p>
          <a:p>
            <a:r>
              <a:rPr lang="en-US" dirty="0"/>
              <a:t>Module 6: Final Project (finding tumor metastatic subpopulations)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7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</p:txBody>
      </p:sp>
    </p:spTree>
    <p:extLst>
      <p:ext uri="{BB962C8B-B14F-4D97-AF65-F5344CB8AC3E}">
        <p14:creationId xmlns:p14="http://schemas.microsoft.com/office/powerpoint/2010/main" val="197479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</p:txBody>
      </p:sp>
    </p:spTree>
    <p:extLst>
      <p:ext uri="{BB962C8B-B14F-4D97-AF65-F5344CB8AC3E}">
        <p14:creationId xmlns:p14="http://schemas.microsoft.com/office/powerpoint/2010/main" val="69978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how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Perform basic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 preparation.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Use manifold learning techniques to analyze cellular relationships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Find and interpret biologically-meaningful patterns in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scRNA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-Seq data.</a:t>
            </a:r>
          </a:p>
        </p:txBody>
      </p:sp>
    </p:spTree>
    <p:extLst>
      <p:ext uri="{BB962C8B-B14F-4D97-AF65-F5344CB8AC3E}">
        <p14:creationId xmlns:p14="http://schemas.microsoft.com/office/powerpoint/2010/main" val="142619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1482</Words>
  <Application>Microsoft Office PowerPoint</Application>
  <PresentationFormat>Widescreen</PresentationFormat>
  <Paragraphs>239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Office Theme</vt:lpstr>
      <vt:lpstr>Bioinformatics Bootcamp</vt:lpstr>
      <vt:lpstr>Workshop Orientation</vt:lpstr>
      <vt:lpstr>Why a workshop?</vt:lpstr>
      <vt:lpstr>Workshop Structure</vt:lpstr>
      <vt:lpstr>Workshop Structure</vt:lpstr>
      <vt:lpstr>Workshop Structure</vt:lpstr>
      <vt:lpstr>Learning goals and objectives</vt:lpstr>
      <vt:lpstr>Learning goals and objectives</vt:lpstr>
      <vt:lpstr>Learning goals and objectives</vt:lpstr>
      <vt:lpstr>Learning goals and objectives</vt:lpstr>
      <vt:lpstr>Learning goals and objectives</vt:lpstr>
      <vt:lpstr>Learning goals and objectives</vt:lpstr>
      <vt:lpstr>How to succeed in this workshop</vt:lpstr>
      <vt:lpstr>How to succeed in this workshop</vt:lpstr>
      <vt:lpstr>How to succeed in this workshop</vt:lpstr>
      <vt:lpstr>How to succeed in this workshop</vt:lpstr>
      <vt:lpstr>How to succeed in this workshop</vt:lpstr>
      <vt:lpstr>Bioinformatics Bootcamp Instructors</vt:lpstr>
      <vt:lpstr>About BIG club</vt:lpstr>
      <vt:lpstr>Background</vt:lpstr>
      <vt:lpstr>RNA-Seq profiles mRNA in different conditions:</vt:lpstr>
      <vt:lpstr>RNA-Sequencing steps</vt:lpstr>
      <vt:lpstr>PowerPoint Presentation</vt:lpstr>
      <vt:lpstr>PowerPoint Presentation</vt:lpstr>
      <vt:lpstr>RNA-Sequencing steps</vt:lpstr>
      <vt:lpstr>RNA-Sequencing steps</vt:lpstr>
      <vt:lpstr>RNA-seq alignment</vt:lpstr>
      <vt:lpstr>RNA-Seq detects splicing</vt:lpstr>
      <vt:lpstr>PowerPoint Presentation</vt:lpstr>
      <vt:lpstr>RNA-seq data example</vt:lpstr>
      <vt:lpstr>RNA-Seq can detect changes between samples</vt:lpstr>
      <vt:lpstr>RNA-Seq can detect changes between samples</vt:lpstr>
      <vt:lpstr>RNA-Seq can detect changes between samples</vt:lpstr>
      <vt:lpstr>RNA sequencing cannot resolve heterogeneity within complex samples</vt:lpstr>
      <vt:lpstr>Single-cell RNA Seq: every cell is a unique sample</vt:lpstr>
      <vt:lpstr>Single-cell RNA Seq: every cell is a unique sample</vt:lpstr>
      <vt:lpstr>scRNA-Seq data matrix</vt:lpstr>
      <vt:lpstr>scRNA-Seq data matrix</vt:lpstr>
      <vt:lpstr>scRNA-Seq data matrix</vt:lpstr>
      <vt:lpstr>Single-cell transcriptomic analysis of Alzheimer’s disease</vt:lpstr>
      <vt:lpstr>Single-cell RNA-Seq of AD brains</vt:lpstr>
      <vt:lpstr>Cells with similar genome-wide mRNA expression will cluster together</vt:lpstr>
      <vt:lpstr>Cell-identity expression markers identify clusters</vt:lpstr>
      <vt:lpstr>Analysis of DEGs by AD stage</vt:lpstr>
      <vt:lpstr>Analysis of DEGs by AD stage</vt:lpstr>
      <vt:lpstr>Analysis of DEGs by AD stage</vt:lpstr>
      <vt:lpstr>Sub-clustering predicts smaller cell groups within a broader cell type </vt:lpstr>
      <vt:lpstr>Sub-clusters form based on the disease status and sex of patients</vt:lpstr>
      <vt:lpstr>Sub-clusters many AD cells show differences in gene expression</vt:lpstr>
      <vt:lpstr>Predicted oligodendrocyte AD sub-cluster confirmed by IHC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#1</dc:title>
  <dc:creator>Henry Miller</dc:creator>
  <cp:lastModifiedBy>Henry Miller</cp:lastModifiedBy>
  <cp:revision>18</cp:revision>
  <dcterms:created xsi:type="dcterms:W3CDTF">2021-01-04T23:26:15Z</dcterms:created>
  <dcterms:modified xsi:type="dcterms:W3CDTF">2021-01-05T01:14:30Z</dcterms:modified>
</cp:coreProperties>
</file>